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93"/>
  </p:notesMasterIdLst>
  <p:sldIdLst>
    <p:sldId id="256" r:id="rId2"/>
    <p:sldId id="257" r:id="rId3"/>
    <p:sldId id="268" r:id="rId4"/>
    <p:sldId id="270" r:id="rId5"/>
    <p:sldId id="342" r:id="rId6"/>
    <p:sldId id="343" r:id="rId7"/>
    <p:sldId id="344" r:id="rId8"/>
    <p:sldId id="295" r:id="rId9"/>
    <p:sldId id="345" r:id="rId10"/>
    <p:sldId id="346" r:id="rId11"/>
    <p:sldId id="347" r:id="rId12"/>
    <p:sldId id="269" r:id="rId13"/>
    <p:sldId id="273" r:id="rId14"/>
    <p:sldId id="348" r:id="rId15"/>
    <p:sldId id="272" r:id="rId16"/>
    <p:sldId id="276" r:id="rId17"/>
    <p:sldId id="324" r:id="rId18"/>
    <p:sldId id="275" r:id="rId19"/>
    <p:sldId id="279" r:id="rId20"/>
    <p:sldId id="349" r:id="rId21"/>
    <p:sldId id="350" r:id="rId22"/>
    <p:sldId id="351" r:id="rId23"/>
    <p:sldId id="352" r:id="rId24"/>
    <p:sldId id="353" r:id="rId25"/>
    <p:sldId id="354"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278" r:id="rId39"/>
    <p:sldId id="326" r:id="rId40"/>
    <p:sldId id="327" r:id="rId41"/>
    <p:sldId id="328" r:id="rId42"/>
    <p:sldId id="329" r:id="rId43"/>
    <p:sldId id="287" r:id="rId44"/>
    <p:sldId id="288" r:id="rId45"/>
    <p:sldId id="367" r:id="rId46"/>
    <p:sldId id="258" r:id="rId47"/>
    <p:sldId id="336" r:id="rId48"/>
    <p:sldId id="337" r:id="rId49"/>
    <p:sldId id="338" r:id="rId50"/>
    <p:sldId id="289" r:id="rId51"/>
    <p:sldId id="302" r:id="rId52"/>
    <p:sldId id="305" r:id="rId53"/>
    <p:sldId id="306" r:id="rId54"/>
    <p:sldId id="308" r:id="rId55"/>
    <p:sldId id="309" r:id="rId56"/>
    <p:sldId id="310" r:id="rId57"/>
    <p:sldId id="311" r:id="rId58"/>
    <p:sldId id="312" r:id="rId59"/>
    <p:sldId id="313" r:id="rId60"/>
    <p:sldId id="314" r:id="rId61"/>
    <p:sldId id="290" r:id="rId62"/>
    <p:sldId id="293" r:id="rId63"/>
    <p:sldId id="294" r:id="rId64"/>
    <p:sldId id="291" r:id="rId65"/>
    <p:sldId id="259" r:id="rId66"/>
    <p:sldId id="260" r:id="rId67"/>
    <p:sldId id="261" r:id="rId68"/>
    <p:sldId id="292" r:id="rId69"/>
    <p:sldId id="296" r:id="rId70"/>
    <p:sldId id="299" r:id="rId71"/>
    <p:sldId id="300" r:id="rId72"/>
    <p:sldId id="297" r:id="rId73"/>
    <p:sldId id="298" r:id="rId74"/>
    <p:sldId id="341" r:id="rId75"/>
    <p:sldId id="377" r:id="rId76"/>
    <p:sldId id="368" r:id="rId77"/>
    <p:sldId id="369" r:id="rId78"/>
    <p:sldId id="370" r:id="rId79"/>
    <p:sldId id="371" r:id="rId80"/>
    <p:sldId id="372" r:id="rId81"/>
    <p:sldId id="373" r:id="rId82"/>
    <p:sldId id="262" r:id="rId83"/>
    <p:sldId id="263" r:id="rId84"/>
    <p:sldId id="264" r:id="rId85"/>
    <p:sldId id="265" r:id="rId86"/>
    <p:sldId id="266" r:id="rId87"/>
    <p:sldId id="267" r:id="rId88"/>
    <p:sldId id="374" r:id="rId89"/>
    <p:sldId id="375" r:id="rId90"/>
    <p:sldId id="376" r:id="rId91"/>
    <p:sldId id="271"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 initials="a" lastIdx="1" clrIdx="0">
    <p:extLst>
      <p:ext uri="{19B8F6BF-5375-455C-9EA6-DF929625EA0E}">
        <p15:presenceInfo xmlns:p15="http://schemas.microsoft.com/office/powerpoint/2012/main" userId="ac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03AD"/>
    <a:srgbClr val="271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7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pxhere.com/en/photo/565497" TargetMode="External"/><Relationship Id="rId1" Type="http://schemas.openxmlformats.org/officeDocument/2006/relationships/image" Target="../media/image43.jpeg"/><Relationship Id="rId6" Type="http://schemas.openxmlformats.org/officeDocument/2006/relationships/hyperlink" Target="http://www.flickr.com/photos/mariachily/5312234055/" TargetMode="External"/><Relationship Id="rId5" Type="http://schemas.openxmlformats.org/officeDocument/2006/relationships/image" Target="../media/image45.jpeg"/><Relationship Id="rId4" Type="http://schemas.openxmlformats.org/officeDocument/2006/relationships/hyperlink" Target="https://ai.stackexchange.com/questions/4298/hill-climbing-search"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pxhere.com/en/photo/565497" TargetMode="External"/><Relationship Id="rId1" Type="http://schemas.openxmlformats.org/officeDocument/2006/relationships/image" Target="../media/image43.jpeg"/><Relationship Id="rId6" Type="http://schemas.openxmlformats.org/officeDocument/2006/relationships/hyperlink" Target="http://www.flickr.com/photos/mariachily/5312234055/" TargetMode="External"/><Relationship Id="rId5" Type="http://schemas.openxmlformats.org/officeDocument/2006/relationships/image" Target="../media/image45.jpeg"/><Relationship Id="rId4" Type="http://schemas.openxmlformats.org/officeDocument/2006/relationships/hyperlink" Target="https://ai.stackexchange.com/questions/4298/hill-climbing-search"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0945-7A0A-4553-A2EF-D8587100B84D}" type="doc">
      <dgm:prSet loTypeId="urn:microsoft.com/office/officeart/2005/8/layout/vList3" loCatId="list" qsTypeId="urn:microsoft.com/office/officeart/2005/8/quickstyle/3d1" qsCatId="3D" csTypeId="urn:microsoft.com/office/officeart/2005/8/colors/accent1_2" csCatId="accent1" phldr="1"/>
      <dgm:spPr/>
    </dgm:pt>
    <dgm:pt modelId="{EBE7E84B-A2BF-4780-814C-63A8AB29EA21}">
      <dgm:prSet phldrT="[Text]" custT="1"/>
      <dgm:spPr/>
      <dgm:t>
        <a:bodyPr/>
        <a:lstStyle/>
        <a:p>
          <a:pPr algn="l">
            <a:buFont typeface="+mj-lt"/>
            <a:buAutoNum type="arabicPeriod"/>
          </a:pPr>
          <a:r>
            <a:rPr lang="en-US" sz="1600" b="1" dirty="0">
              <a:latin typeface="Segoe UI" panose="020B0502040204020203" pitchFamily="34" charset="0"/>
              <a:ea typeface="Verdana" pitchFamily="34" charset="0"/>
              <a:cs typeface="Segoe UI" panose="020B0502040204020203" pitchFamily="34" charset="0"/>
            </a:rPr>
            <a:t>Simple hill Climbing</a:t>
          </a:r>
          <a:endParaRPr lang="en-US" sz="1600" dirty="0"/>
        </a:p>
      </dgm:t>
    </dgm:pt>
    <dgm:pt modelId="{BAF29A4E-4792-43E0-8DB1-91D3403C3D38}" type="parTrans" cxnId="{D9D96C5A-5C53-4F65-B980-28F4A17E0EC4}">
      <dgm:prSet/>
      <dgm:spPr/>
      <dgm:t>
        <a:bodyPr/>
        <a:lstStyle/>
        <a:p>
          <a:endParaRPr lang="en-US"/>
        </a:p>
      </dgm:t>
    </dgm:pt>
    <dgm:pt modelId="{5264901D-4D05-4E45-840C-381CA4331D63}" type="sibTrans" cxnId="{D9D96C5A-5C53-4F65-B980-28F4A17E0EC4}">
      <dgm:prSet/>
      <dgm:spPr/>
      <dgm:t>
        <a:bodyPr/>
        <a:lstStyle/>
        <a:p>
          <a:endParaRPr lang="en-US"/>
        </a:p>
      </dgm:t>
    </dgm:pt>
    <dgm:pt modelId="{FD9BA911-F7AF-4C68-8AFF-89E2D420A9D4}">
      <dgm:prSet phldrT="[Text]" custT="1"/>
      <dgm:spPr/>
      <dgm:t>
        <a:bodyPr/>
        <a:lstStyle/>
        <a:p>
          <a:pPr algn="l">
            <a:buFont typeface="+mj-lt"/>
            <a:buAutoNum type="arabicPeriod"/>
          </a:pPr>
          <a:r>
            <a:rPr lang="en-US" sz="1600" b="1" dirty="0">
              <a:latin typeface="Segoe UI" panose="020B0502040204020203" pitchFamily="34" charset="0"/>
              <a:ea typeface="Verdana" pitchFamily="34" charset="0"/>
              <a:cs typeface="Segoe UI" panose="020B0502040204020203" pitchFamily="34" charset="0"/>
            </a:rPr>
            <a:t>Steepest-Ascent hill-climbing</a:t>
          </a:r>
          <a:endParaRPr lang="en-US" sz="1600" dirty="0"/>
        </a:p>
      </dgm:t>
    </dgm:pt>
    <dgm:pt modelId="{15435304-1CEA-49AD-AD44-73E58A8F6EE2}" type="parTrans" cxnId="{31561727-9DFC-45C8-BD34-0397D49E0FBF}">
      <dgm:prSet/>
      <dgm:spPr/>
      <dgm:t>
        <a:bodyPr/>
        <a:lstStyle/>
        <a:p>
          <a:endParaRPr lang="en-US"/>
        </a:p>
      </dgm:t>
    </dgm:pt>
    <dgm:pt modelId="{6E0BCB62-33FD-4528-960C-96FE7BAFD4AB}" type="sibTrans" cxnId="{31561727-9DFC-45C8-BD34-0397D49E0FBF}">
      <dgm:prSet/>
      <dgm:spPr/>
      <dgm:t>
        <a:bodyPr/>
        <a:lstStyle/>
        <a:p>
          <a:endParaRPr lang="en-US"/>
        </a:p>
      </dgm:t>
    </dgm:pt>
    <dgm:pt modelId="{35843B9D-C6CD-4938-9F3C-E28FFC80B8F8}">
      <dgm:prSet phldrT="[Text]" custT="1"/>
      <dgm:spPr/>
      <dgm:t>
        <a:bodyPr/>
        <a:lstStyle/>
        <a:p>
          <a:pPr algn="l">
            <a:buFont typeface="+mj-lt"/>
            <a:buAutoNum type="arabicPeriod"/>
          </a:pPr>
          <a:r>
            <a:rPr lang="en-US" sz="1600" b="1" dirty="0">
              <a:latin typeface="Segoe UI" panose="020B0502040204020203" pitchFamily="34" charset="0"/>
              <a:ea typeface="Verdana" pitchFamily="34" charset="0"/>
              <a:cs typeface="Segoe UI" panose="020B0502040204020203" pitchFamily="34" charset="0"/>
            </a:rPr>
            <a:t>Stochastic hill Climbing</a:t>
          </a:r>
          <a:endParaRPr lang="en-US" sz="1600" dirty="0"/>
        </a:p>
      </dgm:t>
    </dgm:pt>
    <dgm:pt modelId="{FA82EF05-C211-40EE-89BC-F3BBCE405723}" type="parTrans" cxnId="{69A54924-5BA1-4125-9C0D-66848E134AE2}">
      <dgm:prSet/>
      <dgm:spPr/>
      <dgm:t>
        <a:bodyPr/>
        <a:lstStyle/>
        <a:p>
          <a:endParaRPr lang="en-US"/>
        </a:p>
      </dgm:t>
    </dgm:pt>
    <dgm:pt modelId="{7A6FBC04-F896-48C4-A943-5FFD67C7404E}" type="sibTrans" cxnId="{69A54924-5BA1-4125-9C0D-66848E134AE2}">
      <dgm:prSet/>
      <dgm:spPr/>
      <dgm:t>
        <a:bodyPr/>
        <a:lstStyle/>
        <a:p>
          <a:endParaRPr lang="en-US"/>
        </a:p>
      </dgm:t>
    </dgm:pt>
    <dgm:pt modelId="{ED6AF069-93EA-4C54-ADBC-D6F011BB093E}" type="pres">
      <dgm:prSet presAssocID="{88D10945-7A0A-4553-A2EF-D8587100B84D}" presName="linearFlow" presStyleCnt="0">
        <dgm:presLayoutVars>
          <dgm:dir/>
          <dgm:resizeHandles val="exact"/>
        </dgm:presLayoutVars>
      </dgm:prSet>
      <dgm:spPr/>
    </dgm:pt>
    <dgm:pt modelId="{102E0093-D535-4E78-B26E-8B5A4A29F66A}" type="pres">
      <dgm:prSet presAssocID="{EBE7E84B-A2BF-4780-814C-63A8AB29EA21}" presName="composite" presStyleCnt="0"/>
      <dgm:spPr/>
    </dgm:pt>
    <dgm:pt modelId="{D2543800-12F0-4214-A8A8-61D17D4A181F}" type="pres">
      <dgm:prSet presAssocID="{EBE7E84B-A2BF-4780-814C-63A8AB29EA21}"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dgm:spPr>
    </dgm:pt>
    <dgm:pt modelId="{411E938B-8A50-44D9-B96D-FD3CE559B264}" type="pres">
      <dgm:prSet presAssocID="{EBE7E84B-A2BF-4780-814C-63A8AB29EA21}" presName="txShp" presStyleLbl="node1" presStyleIdx="0" presStyleCnt="3" custLinFactNeighborX="5168" custLinFactNeighborY="-195">
        <dgm:presLayoutVars>
          <dgm:bulletEnabled val="1"/>
        </dgm:presLayoutVars>
      </dgm:prSet>
      <dgm:spPr/>
    </dgm:pt>
    <dgm:pt modelId="{E704E318-73DB-435E-9ABF-70046CFE226D}" type="pres">
      <dgm:prSet presAssocID="{5264901D-4D05-4E45-840C-381CA4331D63}" presName="spacing" presStyleCnt="0"/>
      <dgm:spPr/>
    </dgm:pt>
    <dgm:pt modelId="{4D09A533-0FF1-42D4-AE1B-6D6548B4D1B1}" type="pres">
      <dgm:prSet presAssocID="{FD9BA911-F7AF-4C68-8AFF-89E2D420A9D4}" presName="composite" presStyleCnt="0"/>
      <dgm:spPr/>
    </dgm:pt>
    <dgm:pt modelId="{F8416A24-B629-4670-B11C-28131CD28241}" type="pres">
      <dgm:prSet presAssocID="{FD9BA911-F7AF-4C68-8AFF-89E2D420A9D4}" presName="imgShp" presStyleLbl="fgImgPlace1" presStyleIdx="1" presStyleCnt="3"/>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dgm:spPr>
    </dgm:pt>
    <dgm:pt modelId="{7BE702C5-5AD2-4271-8FA7-819400B1B5BB}" type="pres">
      <dgm:prSet presAssocID="{FD9BA911-F7AF-4C68-8AFF-89E2D420A9D4}" presName="txShp" presStyleLbl="node1" presStyleIdx="1" presStyleCnt="3" custScaleX="104335" custLinFactNeighborX="4751" custLinFactNeighborY="496">
        <dgm:presLayoutVars>
          <dgm:bulletEnabled val="1"/>
        </dgm:presLayoutVars>
      </dgm:prSet>
      <dgm:spPr/>
    </dgm:pt>
    <dgm:pt modelId="{347D6D32-E702-439E-9068-E5B29AD1234F}" type="pres">
      <dgm:prSet presAssocID="{6E0BCB62-33FD-4528-960C-96FE7BAFD4AB}" presName="spacing" presStyleCnt="0"/>
      <dgm:spPr/>
    </dgm:pt>
    <dgm:pt modelId="{F12545C3-F63C-4CE2-A52E-83FE7475BE27}" type="pres">
      <dgm:prSet presAssocID="{35843B9D-C6CD-4938-9F3C-E28FFC80B8F8}" presName="composite" presStyleCnt="0"/>
      <dgm:spPr/>
    </dgm:pt>
    <dgm:pt modelId="{FB9F8799-8C63-4782-8DE8-A1C8C5DC0A2F}" type="pres">
      <dgm:prSet presAssocID="{35843B9D-C6CD-4938-9F3C-E28FFC80B8F8}" presName="imgShp" presStyleLbl="fgImgPlace1" presStyleIdx="2" presStyleCnt="3"/>
      <dgm:spPr>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5000" r="-25000"/>
          </a:stretch>
        </a:blipFill>
      </dgm:spPr>
    </dgm:pt>
    <dgm:pt modelId="{13E6D991-A724-4F99-954C-43FA18C52464}" type="pres">
      <dgm:prSet presAssocID="{35843B9D-C6CD-4938-9F3C-E28FFC80B8F8}" presName="txShp" presStyleLbl="node1" presStyleIdx="2" presStyleCnt="3" custLinFactNeighborX="5168" custLinFactNeighborY="1188">
        <dgm:presLayoutVars>
          <dgm:bulletEnabled val="1"/>
        </dgm:presLayoutVars>
      </dgm:prSet>
      <dgm:spPr/>
    </dgm:pt>
  </dgm:ptLst>
  <dgm:cxnLst>
    <dgm:cxn modelId="{69A54924-5BA1-4125-9C0D-66848E134AE2}" srcId="{88D10945-7A0A-4553-A2EF-D8587100B84D}" destId="{35843B9D-C6CD-4938-9F3C-E28FFC80B8F8}" srcOrd="2" destOrd="0" parTransId="{FA82EF05-C211-40EE-89BC-F3BBCE405723}" sibTransId="{7A6FBC04-F896-48C4-A943-5FFD67C7404E}"/>
    <dgm:cxn modelId="{31561727-9DFC-45C8-BD34-0397D49E0FBF}" srcId="{88D10945-7A0A-4553-A2EF-D8587100B84D}" destId="{FD9BA911-F7AF-4C68-8AFF-89E2D420A9D4}" srcOrd="1" destOrd="0" parTransId="{15435304-1CEA-49AD-AD44-73E58A8F6EE2}" sibTransId="{6E0BCB62-33FD-4528-960C-96FE7BAFD4AB}"/>
    <dgm:cxn modelId="{6DFA356D-FE26-4FA0-9B46-BD50CA41E731}" type="presOf" srcId="{35843B9D-C6CD-4938-9F3C-E28FFC80B8F8}" destId="{13E6D991-A724-4F99-954C-43FA18C52464}" srcOrd="0" destOrd="0" presId="urn:microsoft.com/office/officeart/2005/8/layout/vList3"/>
    <dgm:cxn modelId="{D9D96C5A-5C53-4F65-B980-28F4A17E0EC4}" srcId="{88D10945-7A0A-4553-A2EF-D8587100B84D}" destId="{EBE7E84B-A2BF-4780-814C-63A8AB29EA21}" srcOrd="0" destOrd="0" parTransId="{BAF29A4E-4792-43E0-8DB1-91D3403C3D38}" sibTransId="{5264901D-4D05-4E45-840C-381CA4331D63}"/>
    <dgm:cxn modelId="{1552E07D-7064-48B4-A018-2212474689E8}" type="presOf" srcId="{FD9BA911-F7AF-4C68-8AFF-89E2D420A9D4}" destId="{7BE702C5-5AD2-4271-8FA7-819400B1B5BB}" srcOrd="0" destOrd="0" presId="urn:microsoft.com/office/officeart/2005/8/layout/vList3"/>
    <dgm:cxn modelId="{269F2C8D-61CE-422C-921F-8776B80950C1}" type="presOf" srcId="{88D10945-7A0A-4553-A2EF-D8587100B84D}" destId="{ED6AF069-93EA-4C54-ADBC-D6F011BB093E}" srcOrd="0" destOrd="0" presId="urn:microsoft.com/office/officeart/2005/8/layout/vList3"/>
    <dgm:cxn modelId="{305DE9F6-B734-4FCB-8A37-30E0E594B9E5}" type="presOf" srcId="{EBE7E84B-A2BF-4780-814C-63A8AB29EA21}" destId="{411E938B-8A50-44D9-B96D-FD3CE559B264}" srcOrd="0" destOrd="0" presId="urn:microsoft.com/office/officeart/2005/8/layout/vList3"/>
    <dgm:cxn modelId="{406787C7-2CF9-4947-925D-6B9CA7F26C35}" type="presParOf" srcId="{ED6AF069-93EA-4C54-ADBC-D6F011BB093E}" destId="{102E0093-D535-4E78-B26E-8B5A4A29F66A}" srcOrd="0" destOrd="0" presId="urn:microsoft.com/office/officeart/2005/8/layout/vList3"/>
    <dgm:cxn modelId="{DC8289F8-8891-4D72-87EC-CC4D60BAA512}" type="presParOf" srcId="{102E0093-D535-4E78-B26E-8B5A4A29F66A}" destId="{D2543800-12F0-4214-A8A8-61D17D4A181F}" srcOrd="0" destOrd="0" presId="urn:microsoft.com/office/officeart/2005/8/layout/vList3"/>
    <dgm:cxn modelId="{BE2E2F90-BF17-4E9E-BAE5-F91E5C931969}" type="presParOf" srcId="{102E0093-D535-4E78-B26E-8B5A4A29F66A}" destId="{411E938B-8A50-44D9-B96D-FD3CE559B264}" srcOrd="1" destOrd="0" presId="urn:microsoft.com/office/officeart/2005/8/layout/vList3"/>
    <dgm:cxn modelId="{867759BA-0581-43C9-A155-32BC699C39FF}" type="presParOf" srcId="{ED6AF069-93EA-4C54-ADBC-D6F011BB093E}" destId="{E704E318-73DB-435E-9ABF-70046CFE226D}" srcOrd="1" destOrd="0" presId="urn:microsoft.com/office/officeart/2005/8/layout/vList3"/>
    <dgm:cxn modelId="{70066D9C-174B-49BA-90A2-269471F33864}" type="presParOf" srcId="{ED6AF069-93EA-4C54-ADBC-D6F011BB093E}" destId="{4D09A533-0FF1-42D4-AE1B-6D6548B4D1B1}" srcOrd="2" destOrd="0" presId="urn:microsoft.com/office/officeart/2005/8/layout/vList3"/>
    <dgm:cxn modelId="{26010792-796A-496D-99D6-C565CE0308C1}" type="presParOf" srcId="{4D09A533-0FF1-42D4-AE1B-6D6548B4D1B1}" destId="{F8416A24-B629-4670-B11C-28131CD28241}" srcOrd="0" destOrd="0" presId="urn:microsoft.com/office/officeart/2005/8/layout/vList3"/>
    <dgm:cxn modelId="{8BE2685E-A0F1-4C6C-BF22-E8706E0379D3}" type="presParOf" srcId="{4D09A533-0FF1-42D4-AE1B-6D6548B4D1B1}" destId="{7BE702C5-5AD2-4271-8FA7-819400B1B5BB}" srcOrd="1" destOrd="0" presId="urn:microsoft.com/office/officeart/2005/8/layout/vList3"/>
    <dgm:cxn modelId="{79DE9EB8-4ADE-4379-A115-F031F773B774}" type="presParOf" srcId="{ED6AF069-93EA-4C54-ADBC-D6F011BB093E}" destId="{347D6D32-E702-439E-9068-E5B29AD1234F}" srcOrd="3" destOrd="0" presId="urn:microsoft.com/office/officeart/2005/8/layout/vList3"/>
    <dgm:cxn modelId="{D0D6C032-3A96-49EE-8840-94AF9712BC6E}" type="presParOf" srcId="{ED6AF069-93EA-4C54-ADBC-D6F011BB093E}" destId="{F12545C3-F63C-4CE2-A52E-83FE7475BE27}" srcOrd="4" destOrd="0" presId="urn:microsoft.com/office/officeart/2005/8/layout/vList3"/>
    <dgm:cxn modelId="{94B9EB13-F4C2-44D8-81BE-73D6A78C8D04}" type="presParOf" srcId="{F12545C3-F63C-4CE2-A52E-83FE7475BE27}" destId="{FB9F8799-8C63-4782-8DE8-A1C8C5DC0A2F}" srcOrd="0" destOrd="0" presId="urn:microsoft.com/office/officeart/2005/8/layout/vList3"/>
    <dgm:cxn modelId="{BD586BE5-0316-4D80-9F44-23F5FF3E077A}" type="presParOf" srcId="{F12545C3-F63C-4CE2-A52E-83FE7475BE27}" destId="{13E6D991-A724-4F99-954C-43FA18C5246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E938B-8A50-44D9-B96D-FD3CE559B264}">
      <dsp:nvSpPr>
        <dsp:cNvPr id="0" name=""/>
        <dsp:cNvSpPr/>
      </dsp:nvSpPr>
      <dsp:spPr>
        <a:xfrm rot="10800000">
          <a:off x="824896" y="377"/>
          <a:ext cx="2229612" cy="59230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1191" tIns="60960" rIns="113792"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kern="1200" dirty="0">
              <a:latin typeface="Segoe UI" panose="020B0502040204020203" pitchFamily="34" charset="0"/>
              <a:ea typeface="Verdana" pitchFamily="34" charset="0"/>
              <a:cs typeface="Segoe UI" panose="020B0502040204020203" pitchFamily="34" charset="0"/>
            </a:rPr>
            <a:t>Simple hill Climbing</a:t>
          </a:r>
          <a:endParaRPr lang="en-US" sz="1600" kern="1200" dirty="0"/>
        </a:p>
      </dsp:txBody>
      <dsp:txXfrm rot="10800000">
        <a:off x="972972" y="377"/>
        <a:ext cx="2081536" cy="592306"/>
      </dsp:txXfrm>
    </dsp:sp>
    <dsp:sp modelId="{D2543800-12F0-4214-A8A8-61D17D4A181F}">
      <dsp:nvSpPr>
        <dsp:cNvPr id="0" name=""/>
        <dsp:cNvSpPr/>
      </dsp:nvSpPr>
      <dsp:spPr>
        <a:xfrm>
          <a:off x="413517" y="1532"/>
          <a:ext cx="592306" cy="59230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BE702C5-5AD2-4271-8FA7-819400B1B5BB}">
      <dsp:nvSpPr>
        <dsp:cNvPr id="0" name=""/>
        <dsp:cNvSpPr/>
      </dsp:nvSpPr>
      <dsp:spPr>
        <a:xfrm rot="10800000">
          <a:off x="743109" y="773584"/>
          <a:ext cx="2326265" cy="59230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1191" tIns="60960" rIns="113792"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kern="1200" dirty="0">
              <a:latin typeface="Segoe UI" panose="020B0502040204020203" pitchFamily="34" charset="0"/>
              <a:ea typeface="Verdana" pitchFamily="34" charset="0"/>
              <a:cs typeface="Segoe UI" panose="020B0502040204020203" pitchFamily="34" charset="0"/>
            </a:rPr>
            <a:t>Steepest-Ascent hill-climbing</a:t>
          </a:r>
          <a:endParaRPr lang="en-US" sz="1600" kern="1200" dirty="0"/>
        </a:p>
      </dsp:txBody>
      <dsp:txXfrm rot="10800000">
        <a:off x="891185" y="773584"/>
        <a:ext cx="2178189" cy="592306"/>
      </dsp:txXfrm>
    </dsp:sp>
    <dsp:sp modelId="{F8416A24-B629-4670-B11C-28131CD28241}">
      <dsp:nvSpPr>
        <dsp:cNvPr id="0" name=""/>
        <dsp:cNvSpPr/>
      </dsp:nvSpPr>
      <dsp:spPr>
        <a:xfrm>
          <a:off x="389354" y="770646"/>
          <a:ext cx="592306" cy="59230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3E6D991-A724-4F99-954C-43FA18C52464}">
      <dsp:nvSpPr>
        <dsp:cNvPr id="0" name=""/>
        <dsp:cNvSpPr/>
      </dsp:nvSpPr>
      <dsp:spPr>
        <a:xfrm rot="10800000">
          <a:off x="824896" y="1541292"/>
          <a:ext cx="2229612" cy="59230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1191" tIns="60960" rIns="113792"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kern="1200" dirty="0">
              <a:latin typeface="Segoe UI" panose="020B0502040204020203" pitchFamily="34" charset="0"/>
              <a:ea typeface="Verdana" pitchFamily="34" charset="0"/>
              <a:cs typeface="Segoe UI" panose="020B0502040204020203" pitchFamily="34" charset="0"/>
            </a:rPr>
            <a:t>Stochastic hill Climbing</a:t>
          </a:r>
          <a:endParaRPr lang="en-US" sz="1600" kern="1200" dirty="0"/>
        </a:p>
      </dsp:txBody>
      <dsp:txXfrm rot="10800000">
        <a:off x="972972" y="1541292"/>
        <a:ext cx="2081536" cy="592306"/>
      </dsp:txXfrm>
    </dsp:sp>
    <dsp:sp modelId="{FB9F8799-8C63-4782-8DE8-A1C8C5DC0A2F}">
      <dsp:nvSpPr>
        <dsp:cNvPr id="0" name=""/>
        <dsp:cNvSpPr/>
      </dsp:nvSpPr>
      <dsp:spPr>
        <a:xfrm>
          <a:off x="413517" y="1539760"/>
          <a:ext cx="592306" cy="59230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5000" r="-25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845BEC-F9BC-4908-8DB9-3E99176188C1}" type="datetimeFigureOut">
              <a:rPr lang="en-US" smtClean="0"/>
              <a:pPr/>
              <a:t>7/9/2021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AD58F0-1C50-4934-ADF1-8CA38F05E68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D58F0-1C50-4934-ADF1-8CA38F05E68A}" type="slidenum">
              <a:rPr lang="en-US" smtClean="0"/>
              <a:pPr/>
              <a:t>61</a:t>
            </a:fld>
            <a:endParaRPr lang="en-US"/>
          </a:p>
        </p:txBody>
      </p:sp>
    </p:spTree>
    <p:extLst>
      <p:ext uri="{BB962C8B-B14F-4D97-AF65-F5344CB8AC3E}">
        <p14:creationId xmlns:p14="http://schemas.microsoft.com/office/powerpoint/2010/main" val="281816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445A6B-6F64-4257-A969-997CF723C35A}" type="datetime1">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4212331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C7850-4B46-42B6-8757-35A10239A71D}" type="datetime1">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200198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DFBDCA-34EA-4394-A4A8-9EB326DBE013}" type="datetime1">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187668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963669-76F2-4D8C-B563-0CA0B5C47BFF}" type="datetime1">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305706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745015-4517-4FBE-BC7D-E3C141F6BEC8}" type="datetime1">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859076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418BED-A6F4-47CE-A507-9AA2ACF0B90A}" type="datetime1">
              <a:rPr lang="en-US" smtClean="0"/>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2930517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589223-AB8F-4362-8F24-3374857902D0}" type="datetime1">
              <a:rPr lang="en-US" smtClean="0"/>
              <a:t>7/9/2021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3886010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F43D0C-704E-47E6-86C0-CD8DB7640710}" type="datetime1">
              <a:rPr lang="en-US" smtClean="0"/>
              <a:t>7/9/2021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1311456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6D76A8-CE0C-406A-837A-0A9A2C66FCEF}" type="datetime1">
              <a:rPr lang="en-US" smtClean="0"/>
              <a:t>7/9/2021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336683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73BB9F-ABC4-4E90-97B1-6750428E46E7}" type="datetime1">
              <a:rPr lang="en-US" smtClean="0"/>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1587144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6D6259-13D2-4A54-9C28-E3B4E61E14A9}" type="datetime1">
              <a:rPr lang="en-US" smtClean="0"/>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3560558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CE1E2-E3B2-4138-A252-453996C94507}" type="datetime1">
              <a:rPr lang="en-US" smtClean="0"/>
              <a:t>7/9/2021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816FE1-EE7D-458E-8CC1-C2265D5D5B8B}" type="slidenum">
              <a:rPr lang="en-US" smtClean="0"/>
              <a:pPr/>
              <a:t>‹#›</a:t>
            </a:fld>
            <a:endParaRPr lang="en-US"/>
          </a:p>
        </p:txBody>
      </p:sp>
      <p:pic>
        <p:nvPicPr>
          <p:cNvPr id="7" name="Picture 6" descr="technology-3389904_960_720.jpg">
            <a:extLst>
              <a:ext uri="{FF2B5EF4-FFF2-40B4-BE49-F238E27FC236}">
                <a16:creationId xmlns:a16="http://schemas.microsoft.com/office/drawing/2014/main" id="{0C8BAD94-3AA0-4576-8393-01C991B8D36C}"/>
              </a:ext>
            </a:extLst>
          </p:cNvPr>
          <p:cNvPicPr>
            <a:picLocks noChangeAspect="1"/>
          </p:cNvPicPr>
          <p:nvPr userDrawn="1"/>
        </p:nvPicPr>
        <p:blipFill>
          <a:blip r:embed="rId13"/>
          <a:stretch>
            <a:fillRect/>
          </a:stretch>
        </p:blipFill>
        <p:spPr>
          <a:xfrm>
            <a:off x="0" y="0"/>
            <a:ext cx="9144000" cy="6858000"/>
          </a:xfrm>
          <a:prstGeom prst="rect">
            <a:avLst/>
          </a:prstGeom>
        </p:spPr>
      </p:pic>
      <p:sp>
        <p:nvSpPr>
          <p:cNvPr id="8" name="Rectangle 7">
            <a:extLst>
              <a:ext uri="{FF2B5EF4-FFF2-40B4-BE49-F238E27FC236}">
                <a16:creationId xmlns:a16="http://schemas.microsoft.com/office/drawing/2014/main" id="{F66C3682-0F41-45D7-887B-853FD5ADD9E6}"/>
              </a:ext>
            </a:extLst>
          </p:cNvPr>
          <p:cNvSpPr/>
          <p:nvPr userDrawn="1"/>
        </p:nvSpPr>
        <p:spPr>
          <a:xfrm>
            <a:off x="0" y="0"/>
            <a:ext cx="9144000" cy="6858000"/>
          </a:xfrm>
          <a:prstGeom prst="rect">
            <a:avLst/>
          </a:prstGeom>
          <a:solidFill>
            <a:schemeClr val="accent5">
              <a:lumMod val="40000"/>
              <a:lumOff val="6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5745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pxhere.com/en/photo/565497" TargetMode="External"/><Relationship Id="rId3" Type="http://schemas.openxmlformats.org/officeDocument/2006/relationships/diagramLayout" Target="../diagrams/layout1.xml"/><Relationship Id="rId7" Type="http://schemas.openxmlformats.org/officeDocument/2006/relationships/image" Target="../media/image4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hyperlink" Target="https://pxhere.com/en/photo/565497" TargetMode="External"/><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hyperlink" Target="https://ai.stackexchange.com/questions/4298/hill-climbing-search" TargetMode="External"/><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hyperlink" Target="https://ai.stackexchange.com/questions/4298/hill-climbing-search" TargetMode="External"/><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hyperlink" Target="http://www.flickr.com/photos/mariachily/5312234055/" TargetMode="External"/><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2209799"/>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Searching Techniques</a:t>
            </a:r>
          </a:p>
        </p:txBody>
      </p:sp>
      <p:sp>
        <p:nvSpPr>
          <p:cNvPr id="3" name="Subtitle 2"/>
          <p:cNvSpPr>
            <a:spLocks noGrp="1"/>
          </p:cNvSpPr>
          <p:nvPr>
            <p:ph type="subTitle" idx="1"/>
          </p:nvPr>
        </p:nvSpPr>
        <p:spPr>
          <a:xfrm>
            <a:off x="1371600" y="2667000"/>
            <a:ext cx="6400800" cy="2971800"/>
          </a:xfrm>
        </p:spPr>
        <p:txBody>
          <a:bodyPr/>
          <a:lstStyle/>
          <a:p>
            <a:endParaRPr lang="en-US" sz="3600" b="1" dirty="0">
              <a:solidFill>
                <a:srgbClr val="7030A0"/>
              </a:solidFill>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r>
              <a:rPr lang="en-US" sz="4400" dirty="0">
                <a:solidFill>
                  <a:srgbClr val="7030A0"/>
                </a:solidFill>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Artificial Intelligence</a:t>
            </a:r>
          </a:p>
          <a:p>
            <a:r>
              <a:rPr lang="en-US" sz="4400">
                <a:ln w="0"/>
                <a:effectLst>
                  <a:outerShdw blurRad="38100" dist="19050" dir="2700000" algn="tl" rotWithShape="0">
                    <a:schemeClr val="dk1">
                      <a:alpha val="40000"/>
                    </a:schemeClr>
                  </a:outerShdw>
                </a:effectLst>
              </a:rPr>
              <a:t>Avinash Shrivas</a:t>
            </a:r>
          </a:p>
          <a:p>
            <a:endParaRPr lang="en-US" sz="4400" dirty="0">
              <a:solidFill>
                <a:srgbClr val="7030A0"/>
              </a:solidFill>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5FA0076-3A53-436C-90F5-46FC5920091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04469" y="1385975"/>
            <a:ext cx="5933384" cy="3893927"/>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p:nvPr/>
        </p:nvSpPr>
        <p:spPr>
          <a:xfrm>
            <a:off x="7139716" y="5953955"/>
            <a:ext cx="242047" cy="180306"/>
          </a:xfrm>
          <a:prstGeom prst="rect">
            <a:avLst/>
          </a:prstGeom>
        </p:spPr>
        <p:txBody>
          <a:bodyPr vert="horz" wrap="square" lIns="0" tIns="0" rIns="0" bIns="0" rtlCol="0">
            <a:spAutoFit/>
          </a:bodyPr>
          <a:lstStyle/>
          <a:p>
            <a:pPr marL="33619">
              <a:lnSpc>
                <a:spcPts val="1452"/>
              </a:lnSpc>
            </a:pPr>
            <a:fld id="{81D60167-4931-47E6-BA6A-407CBD079E47}" type="slidenum">
              <a:rPr sz="1235" spc="-4" dirty="0">
                <a:latin typeface="Arial"/>
                <a:cs typeface="Arial"/>
              </a:rPr>
              <a:pPr marL="33619">
                <a:lnSpc>
                  <a:spcPts val="1452"/>
                </a:lnSpc>
              </a:pPr>
              <a:t>10</a:t>
            </a:fld>
            <a:endParaRPr sz="1235">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40479" y="1035720"/>
            <a:ext cx="6464746" cy="4836444"/>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a:spLocks noGrp="1"/>
          </p:cNvSpPr>
          <p:nvPr>
            <p:ph type="title"/>
          </p:nvPr>
        </p:nvSpPr>
        <p:spPr>
          <a:xfrm>
            <a:off x="3825913" y="1327768"/>
            <a:ext cx="1436034" cy="445356"/>
          </a:xfrm>
          <a:prstGeom prst="rect">
            <a:avLst/>
          </a:prstGeom>
        </p:spPr>
        <p:txBody>
          <a:bodyPr vert="horz" wrap="square" lIns="0" tIns="10646" rIns="0" bIns="0" rtlCol="0" anchor="ctr">
            <a:spAutoFit/>
          </a:bodyPr>
          <a:lstStyle/>
          <a:p>
            <a:pPr marL="11206">
              <a:lnSpc>
                <a:spcPct val="100000"/>
              </a:lnSpc>
              <a:spcBef>
                <a:spcPts val="84"/>
              </a:spcBef>
            </a:pPr>
            <a:r>
              <a:rPr sz="2824" spc="-9" dirty="0">
                <a:latin typeface="Arial"/>
                <a:cs typeface="Arial"/>
              </a:rPr>
              <a:t>Solved!!</a:t>
            </a:r>
            <a:endParaRPr sz="2824">
              <a:latin typeface="Arial"/>
              <a:cs typeface="Arial"/>
            </a:endParaRPr>
          </a:p>
        </p:txBody>
      </p:sp>
      <p:sp>
        <p:nvSpPr>
          <p:cNvPr id="5" name="object 5"/>
          <p:cNvSpPr txBox="1"/>
          <p:nvPr/>
        </p:nvSpPr>
        <p:spPr>
          <a:xfrm>
            <a:off x="7139716" y="5953955"/>
            <a:ext cx="242047" cy="180306"/>
          </a:xfrm>
          <a:prstGeom prst="rect">
            <a:avLst/>
          </a:prstGeom>
        </p:spPr>
        <p:txBody>
          <a:bodyPr vert="horz" wrap="square" lIns="0" tIns="0" rIns="0" bIns="0" rtlCol="0">
            <a:spAutoFit/>
          </a:bodyPr>
          <a:lstStyle/>
          <a:p>
            <a:pPr marL="33619">
              <a:lnSpc>
                <a:spcPts val="1452"/>
              </a:lnSpc>
            </a:pPr>
            <a:fld id="{81D60167-4931-47E6-BA6A-407CBD079E47}" type="slidenum">
              <a:rPr sz="1235" spc="-4" dirty="0">
                <a:latin typeface="Arial"/>
                <a:cs typeface="Arial"/>
              </a:rPr>
              <a:pPr marL="33619">
                <a:lnSpc>
                  <a:spcPts val="1452"/>
                </a:lnSpc>
              </a:pPr>
              <a:t>11</a:t>
            </a:fld>
            <a:endParaRPr sz="1235">
              <a:latin typeface="Arial"/>
              <a:cs typeface="Arial"/>
            </a:endParaRPr>
          </a:p>
        </p:txBody>
      </p:sp>
      <p:sp>
        <p:nvSpPr>
          <p:cNvPr id="4" name="object 4"/>
          <p:cNvSpPr txBox="1"/>
          <p:nvPr/>
        </p:nvSpPr>
        <p:spPr>
          <a:xfrm>
            <a:off x="1914412" y="5305089"/>
            <a:ext cx="5393391" cy="390854"/>
          </a:xfrm>
          <a:prstGeom prst="rect">
            <a:avLst/>
          </a:prstGeom>
        </p:spPr>
        <p:txBody>
          <a:bodyPr vert="horz" wrap="square" lIns="0" tIns="10646" rIns="0" bIns="0" rtlCol="0">
            <a:spAutoFit/>
          </a:bodyPr>
          <a:lstStyle/>
          <a:p>
            <a:pPr marL="2378015" marR="4483" indent="-2366809">
              <a:spcBef>
                <a:spcPts val="84"/>
              </a:spcBef>
            </a:pPr>
            <a:r>
              <a:rPr sz="1235" spc="-4" dirty="0">
                <a:latin typeface="Arial"/>
                <a:cs typeface="Arial"/>
              </a:rPr>
              <a:t>Note that nodes (or states) on the frontier include references to parents in this  example.</a:t>
            </a:r>
            <a:endParaRPr sz="1235">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6941"/>
            <a:ext cx="7886700" cy="677545"/>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1. Breadth-first Search</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66800"/>
            <a:ext cx="8229600" cy="5426073"/>
          </a:xfrm>
        </p:spPr>
        <p:txBody>
          <a:bodyPr>
            <a:normAutofit fontScale="62500" lnSpcReduction="20000"/>
          </a:bodyPr>
          <a:lstStyle/>
          <a:p>
            <a:pPr marL="0" lvl="0" indent="0">
              <a:lnSpc>
                <a:spcPct val="120000"/>
              </a:lnSpc>
              <a:buNone/>
            </a:pPr>
            <a:r>
              <a:rPr lang="en-US" sz="3200" u="sng" dirty="0">
                <a:latin typeface="Segoe UI" panose="020B0502040204020203" pitchFamily="34" charset="0"/>
                <a:ea typeface="Verdana" pitchFamily="34" charset="0"/>
                <a:cs typeface="Segoe UI" panose="020B0502040204020203" pitchFamily="34" charset="0"/>
              </a:rPr>
              <a:t>Breadth-first search </a:t>
            </a:r>
            <a:r>
              <a:rPr lang="en-US" sz="3200" dirty="0">
                <a:latin typeface="Segoe UI" panose="020B0502040204020203" pitchFamily="34" charset="0"/>
                <a:ea typeface="Verdana" pitchFamily="34" charset="0"/>
                <a:cs typeface="Segoe UI" panose="020B0502040204020203" pitchFamily="34" charset="0"/>
              </a:rPr>
              <a:t>is the most common search strategy for traversing a </a:t>
            </a:r>
            <a:r>
              <a:rPr lang="en-US" sz="3200" dirty="0">
                <a:highlight>
                  <a:srgbClr val="00FF00"/>
                </a:highlight>
                <a:latin typeface="Segoe UI" panose="020B0502040204020203" pitchFamily="34" charset="0"/>
                <a:ea typeface="Verdana" pitchFamily="34" charset="0"/>
                <a:cs typeface="Segoe UI" panose="020B0502040204020203" pitchFamily="34" charset="0"/>
              </a:rPr>
              <a:t>tree </a:t>
            </a:r>
            <a:r>
              <a:rPr lang="en-US" sz="3200" dirty="0">
                <a:latin typeface="Segoe UI" panose="020B0502040204020203" pitchFamily="34" charset="0"/>
                <a:ea typeface="Verdana" pitchFamily="34" charset="0"/>
                <a:cs typeface="Segoe UI" panose="020B0502040204020203" pitchFamily="34" charset="0"/>
              </a:rPr>
              <a:t>or </a:t>
            </a:r>
            <a:r>
              <a:rPr lang="en-US" sz="3200" dirty="0">
                <a:highlight>
                  <a:srgbClr val="00FF00"/>
                </a:highlight>
                <a:latin typeface="Segoe UI" panose="020B0502040204020203" pitchFamily="34" charset="0"/>
                <a:ea typeface="Verdana" pitchFamily="34" charset="0"/>
                <a:cs typeface="Segoe UI" panose="020B0502040204020203" pitchFamily="34" charset="0"/>
              </a:rPr>
              <a:t>graph.</a:t>
            </a:r>
            <a:r>
              <a:rPr lang="en-US" sz="3200" dirty="0">
                <a:latin typeface="Segoe UI" panose="020B0502040204020203" pitchFamily="34" charset="0"/>
                <a:ea typeface="Verdana" pitchFamily="34" charset="0"/>
                <a:cs typeface="Segoe UI" panose="020B0502040204020203" pitchFamily="34" charset="0"/>
              </a:rPr>
              <a:t> </a:t>
            </a:r>
          </a:p>
          <a:p>
            <a:pPr marL="0" lvl="0" indent="0">
              <a:lnSpc>
                <a:spcPct val="120000"/>
              </a:lnSpc>
              <a:buNone/>
            </a:pPr>
            <a:r>
              <a:rPr lang="en-US" sz="3200" u="sng" dirty="0">
                <a:latin typeface="Segoe UI" panose="020B0502040204020203" pitchFamily="34" charset="0"/>
                <a:ea typeface="Verdana" pitchFamily="34" charset="0"/>
                <a:cs typeface="Segoe UI" panose="020B0502040204020203" pitchFamily="34" charset="0"/>
              </a:rPr>
              <a:t>BFS algorithm </a:t>
            </a:r>
            <a:r>
              <a:rPr lang="en-US" sz="3200" dirty="0">
                <a:latin typeface="Segoe UI" panose="020B0502040204020203" pitchFamily="34" charset="0"/>
                <a:ea typeface="Verdana" pitchFamily="34" charset="0"/>
                <a:cs typeface="Segoe UI" panose="020B0502040204020203" pitchFamily="34" charset="0"/>
              </a:rPr>
              <a:t>starts searching from the root node of the tree and </a:t>
            </a:r>
            <a:r>
              <a:rPr lang="en-US" sz="3200" dirty="0">
                <a:highlight>
                  <a:srgbClr val="00FF00"/>
                </a:highlight>
                <a:latin typeface="Segoe UI" panose="020B0502040204020203" pitchFamily="34" charset="0"/>
                <a:ea typeface="Verdana" pitchFamily="34" charset="0"/>
                <a:cs typeface="Segoe UI" panose="020B0502040204020203" pitchFamily="34" charset="0"/>
              </a:rPr>
              <a:t>expands</a:t>
            </a:r>
            <a:r>
              <a:rPr lang="en-US" sz="3200" dirty="0">
                <a:latin typeface="Segoe UI" panose="020B0502040204020203" pitchFamily="34" charset="0"/>
                <a:ea typeface="Verdana" pitchFamily="34" charset="0"/>
                <a:cs typeface="Segoe UI" panose="020B0502040204020203" pitchFamily="34" charset="0"/>
              </a:rPr>
              <a:t> all     successor node at the </a:t>
            </a:r>
            <a:r>
              <a:rPr lang="en-US" sz="3200" dirty="0">
                <a:highlight>
                  <a:srgbClr val="00FF00"/>
                </a:highlight>
                <a:latin typeface="Segoe UI" panose="020B0502040204020203" pitchFamily="34" charset="0"/>
                <a:ea typeface="Verdana" pitchFamily="34" charset="0"/>
                <a:cs typeface="Segoe UI" panose="020B0502040204020203" pitchFamily="34" charset="0"/>
              </a:rPr>
              <a:t>current level </a:t>
            </a:r>
            <a:r>
              <a:rPr lang="en-US" sz="3200" dirty="0">
                <a:latin typeface="Segoe UI" panose="020B0502040204020203" pitchFamily="34" charset="0"/>
                <a:ea typeface="Verdana" pitchFamily="34" charset="0"/>
                <a:cs typeface="Segoe UI" panose="020B0502040204020203" pitchFamily="34" charset="0"/>
              </a:rPr>
              <a:t>before moving to nodes of </a:t>
            </a:r>
            <a:r>
              <a:rPr lang="en-US" sz="3200" dirty="0">
                <a:highlight>
                  <a:srgbClr val="00FF00"/>
                </a:highlight>
                <a:latin typeface="Segoe UI" panose="020B0502040204020203" pitchFamily="34" charset="0"/>
                <a:ea typeface="Verdana" pitchFamily="34" charset="0"/>
                <a:cs typeface="Segoe UI" panose="020B0502040204020203" pitchFamily="34" charset="0"/>
              </a:rPr>
              <a:t>next level</a:t>
            </a:r>
            <a:r>
              <a:rPr lang="en-US" sz="3200" dirty="0">
                <a:latin typeface="Segoe UI" panose="020B0502040204020203" pitchFamily="34" charset="0"/>
                <a:ea typeface="Verdana" pitchFamily="34" charset="0"/>
                <a:cs typeface="Segoe UI" panose="020B0502040204020203" pitchFamily="34" charset="0"/>
              </a:rPr>
              <a:t>.</a:t>
            </a:r>
          </a:p>
          <a:p>
            <a:pPr marL="0" lvl="0" indent="0">
              <a:lnSpc>
                <a:spcPct val="120000"/>
              </a:lnSpc>
              <a:buNone/>
            </a:pPr>
            <a:r>
              <a:rPr lang="en-US" sz="3200" u="sng" dirty="0">
                <a:latin typeface="Segoe UI" panose="020B0502040204020203" pitchFamily="34" charset="0"/>
                <a:ea typeface="Verdana" pitchFamily="34" charset="0"/>
                <a:cs typeface="Segoe UI" panose="020B0502040204020203" pitchFamily="34" charset="0"/>
              </a:rPr>
              <a:t>Breadth-first search</a:t>
            </a:r>
            <a:r>
              <a:rPr lang="en-US" sz="3200" dirty="0">
                <a:latin typeface="Segoe UI" panose="020B0502040204020203" pitchFamily="34" charset="0"/>
                <a:ea typeface="Verdana" pitchFamily="34" charset="0"/>
                <a:cs typeface="Segoe UI" panose="020B0502040204020203" pitchFamily="34" charset="0"/>
              </a:rPr>
              <a:t> </a:t>
            </a:r>
            <a:r>
              <a:rPr lang="en-US" sz="3200" dirty="0">
                <a:highlight>
                  <a:srgbClr val="00FF00"/>
                </a:highlight>
                <a:latin typeface="Segoe UI" panose="020B0502040204020203" pitchFamily="34" charset="0"/>
                <a:ea typeface="Verdana" pitchFamily="34" charset="0"/>
                <a:cs typeface="Segoe UI" panose="020B0502040204020203" pitchFamily="34" charset="0"/>
              </a:rPr>
              <a:t>implemented</a:t>
            </a:r>
            <a:r>
              <a:rPr lang="en-US" sz="3200" dirty="0">
                <a:latin typeface="Segoe UI" panose="020B0502040204020203" pitchFamily="34" charset="0"/>
                <a:ea typeface="Verdana" pitchFamily="34" charset="0"/>
                <a:cs typeface="Segoe UI" panose="020B0502040204020203" pitchFamily="34" charset="0"/>
              </a:rPr>
              <a:t> using </a:t>
            </a:r>
            <a:r>
              <a:rPr lang="en-US" sz="3200" dirty="0">
                <a:highlight>
                  <a:srgbClr val="FFFF00"/>
                </a:highlight>
                <a:latin typeface="Segoe UI" panose="020B0502040204020203" pitchFamily="34" charset="0"/>
                <a:ea typeface="Verdana" pitchFamily="34" charset="0"/>
                <a:cs typeface="Segoe UI" panose="020B0502040204020203" pitchFamily="34" charset="0"/>
              </a:rPr>
              <a:t>FIFO queue </a:t>
            </a:r>
            <a:r>
              <a:rPr lang="en-US" sz="3200" dirty="0">
                <a:latin typeface="Segoe UI" panose="020B0502040204020203" pitchFamily="34" charset="0"/>
                <a:ea typeface="Verdana" pitchFamily="34" charset="0"/>
                <a:cs typeface="Segoe UI" panose="020B0502040204020203" pitchFamily="34" charset="0"/>
              </a:rPr>
              <a:t>data structure.</a:t>
            </a:r>
          </a:p>
          <a:p>
            <a:pPr>
              <a:buNone/>
            </a:pPr>
            <a:r>
              <a:rPr lang="en-US" sz="3200" b="1" dirty="0">
                <a:latin typeface="Segoe UI" panose="020B0502040204020203" pitchFamily="34" charset="0"/>
                <a:ea typeface="Verdana" pitchFamily="34" charset="0"/>
                <a:cs typeface="Segoe UI" panose="020B0502040204020203" pitchFamily="34" charset="0"/>
              </a:rPr>
              <a:t>Advantages:</a:t>
            </a:r>
            <a:endParaRPr lang="en-US" sz="3200" dirty="0">
              <a:latin typeface="Segoe UI" panose="020B0502040204020203" pitchFamily="34" charset="0"/>
              <a:ea typeface="Verdana" pitchFamily="34" charset="0"/>
              <a:cs typeface="Segoe UI" panose="020B0502040204020203" pitchFamily="34" charset="0"/>
            </a:endParaRPr>
          </a:p>
          <a:p>
            <a:pPr lvl="0"/>
            <a:r>
              <a:rPr lang="en-US" sz="3200" dirty="0">
                <a:latin typeface="Segoe UI" panose="020B0502040204020203" pitchFamily="34" charset="0"/>
                <a:ea typeface="Verdana" pitchFamily="34" charset="0"/>
                <a:cs typeface="Segoe UI" panose="020B0502040204020203" pitchFamily="34" charset="0"/>
              </a:rPr>
              <a:t>BFS will provide a solution if any solution exists.</a:t>
            </a:r>
          </a:p>
          <a:p>
            <a:pPr lvl="0"/>
            <a:r>
              <a:rPr lang="en-US" sz="3200" dirty="0">
                <a:latin typeface="Segoe UI" panose="020B0502040204020203" pitchFamily="34" charset="0"/>
                <a:ea typeface="Verdana" pitchFamily="34" charset="0"/>
                <a:cs typeface="Segoe UI" panose="020B0502040204020203" pitchFamily="34" charset="0"/>
              </a:rPr>
              <a:t>If there are more than one solution for a given problem, then BFS will provide the </a:t>
            </a:r>
            <a:r>
              <a:rPr lang="en-US" sz="3200" dirty="0">
                <a:highlight>
                  <a:srgbClr val="FFFF00"/>
                </a:highlight>
                <a:latin typeface="Segoe UI" panose="020B0502040204020203" pitchFamily="34" charset="0"/>
                <a:ea typeface="Verdana" pitchFamily="34" charset="0"/>
                <a:cs typeface="Segoe UI" panose="020B0502040204020203" pitchFamily="34" charset="0"/>
              </a:rPr>
              <a:t>minimal solution </a:t>
            </a:r>
            <a:r>
              <a:rPr lang="en-US" sz="3200" dirty="0">
                <a:latin typeface="Segoe UI" panose="020B0502040204020203" pitchFamily="34" charset="0"/>
                <a:ea typeface="Verdana" pitchFamily="34" charset="0"/>
                <a:cs typeface="Segoe UI" panose="020B0502040204020203" pitchFamily="34" charset="0"/>
              </a:rPr>
              <a:t>which requires the </a:t>
            </a:r>
            <a:r>
              <a:rPr lang="en-US" sz="3200" dirty="0">
                <a:highlight>
                  <a:srgbClr val="00FF00"/>
                </a:highlight>
                <a:latin typeface="Segoe UI" panose="020B0502040204020203" pitchFamily="34" charset="0"/>
                <a:ea typeface="Verdana" pitchFamily="34" charset="0"/>
                <a:cs typeface="Segoe UI" panose="020B0502040204020203" pitchFamily="34" charset="0"/>
              </a:rPr>
              <a:t>least</a:t>
            </a:r>
            <a:r>
              <a:rPr lang="en-US" sz="3200" dirty="0">
                <a:latin typeface="Segoe UI" panose="020B0502040204020203" pitchFamily="34" charset="0"/>
                <a:ea typeface="Verdana" pitchFamily="34" charset="0"/>
                <a:cs typeface="Segoe UI" panose="020B0502040204020203" pitchFamily="34" charset="0"/>
              </a:rPr>
              <a:t> number of steps.</a:t>
            </a:r>
          </a:p>
          <a:p>
            <a:pPr>
              <a:buNone/>
            </a:pPr>
            <a:r>
              <a:rPr lang="en-US" sz="3200" b="1" dirty="0">
                <a:latin typeface="Segoe UI" panose="020B0502040204020203" pitchFamily="34" charset="0"/>
                <a:ea typeface="Verdana" pitchFamily="34" charset="0"/>
                <a:cs typeface="Segoe UI" panose="020B0502040204020203" pitchFamily="34" charset="0"/>
              </a:rPr>
              <a:t>Disadvantages:</a:t>
            </a:r>
            <a:endParaRPr lang="en-US" sz="3200" dirty="0">
              <a:latin typeface="Segoe UI" panose="020B0502040204020203" pitchFamily="34" charset="0"/>
              <a:ea typeface="Verdana" pitchFamily="34" charset="0"/>
              <a:cs typeface="Segoe UI" panose="020B0502040204020203" pitchFamily="34" charset="0"/>
            </a:endParaRPr>
          </a:p>
          <a:p>
            <a:pPr lvl="0"/>
            <a:r>
              <a:rPr lang="en-US" sz="3200" dirty="0">
                <a:latin typeface="Segoe UI" panose="020B0502040204020203" pitchFamily="34" charset="0"/>
                <a:ea typeface="Verdana" pitchFamily="34" charset="0"/>
                <a:cs typeface="Segoe UI" panose="020B0502040204020203" pitchFamily="34" charset="0"/>
              </a:rPr>
              <a:t>It requires </a:t>
            </a:r>
            <a:r>
              <a:rPr lang="en-US" sz="3200" dirty="0">
                <a:highlight>
                  <a:srgbClr val="00FF00"/>
                </a:highlight>
                <a:latin typeface="Segoe UI" panose="020B0502040204020203" pitchFamily="34" charset="0"/>
                <a:ea typeface="Verdana" pitchFamily="34" charset="0"/>
                <a:cs typeface="Segoe UI" panose="020B0502040204020203" pitchFamily="34" charset="0"/>
              </a:rPr>
              <a:t>lots of memory </a:t>
            </a:r>
            <a:r>
              <a:rPr lang="en-US" sz="3200" dirty="0">
                <a:latin typeface="Segoe UI" panose="020B0502040204020203" pitchFamily="34" charset="0"/>
                <a:ea typeface="Verdana" pitchFamily="34" charset="0"/>
                <a:cs typeface="Segoe UI" panose="020B0502040204020203" pitchFamily="34" charset="0"/>
              </a:rPr>
              <a:t>since each level of the tree must be saved into memory to expand the next level.</a:t>
            </a:r>
          </a:p>
          <a:p>
            <a:pPr lvl="0"/>
            <a:r>
              <a:rPr lang="en-US" sz="3200" dirty="0">
                <a:latin typeface="Segoe UI" panose="020B0502040204020203" pitchFamily="34" charset="0"/>
                <a:ea typeface="Verdana" pitchFamily="34" charset="0"/>
                <a:cs typeface="Segoe UI" panose="020B0502040204020203" pitchFamily="34" charset="0"/>
              </a:rPr>
              <a:t>BFS needs </a:t>
            </a:r>
            <a:r>
              <a:rPr lang="en-US" sz="3200" dirty="0">
                <a:highlight>
                  <a:srgbClr val="00FF00"/>
                </a:highlight>
                <a:latin typeface="Segoe UI" panose="020B0502040204020203" pitchFamily="34" charset="0"/>
                <a:ea typeface="Verdana" pitchFamily="34" charset="0"/>
                <a:cs typeface="Segoe UI" panose="020B0502040204020203" pitchFamily="34" charset="0"/>
              </a:rPr>
              <a:t>lots of time </a:t>
            </a:r>
            <a:r>
              <a:rPr lang="en-US" sz="3200" dirty="0">
                <a:latin typeface="Segoe UI" panose="020B0502040204020203" pitchFamily="34" charset="0"/>
                <a:ea typeface="Verdana" pitchFamily="34" charset="0"/>
                <a:cs typeface="Segoe UI" panose="020B0502040204020203" pitchFamily="34" charset="0"/>
              </a:rPr>
              <a:t>if the solution is </a:t>
            </a:r>
            <a:r>
              <a:rPr lang="en-US" sz="3200" dirty="0">
                <a:highlight>
                  <a:srgbClr val="FFFF00"/>
                </a:highlight>
                <a:latin typeface="Segoe UI" panose="020B0502040204020203" pitchFamily="34" charset="0"/>
                <a:ea typeface="Verdana" pitchFamily="34" charset="0"/>
                <a:cs typeface="Segoe UI" panose="020B0502040204020203" pitchFamily="34" charset="0"/>
              </a:rPr>
              <a:t>far away </a:t>
            </a:r>
            <a:r>
              <a:rPr lang="en-US" sz="3200" dirty="0">
                <a:latin typeface="Segoe UI" panose="020B0502040204020203" pitchFamily="34" charset="0"/>
                <a:ea typeface="Verdana" pitchFamily="34" charset="0"/>
                <a:cs typeface="Segoe UI" panose="020B0502040204020203" pitchFamily="34" charset="0"/>
              </a:rPr>
              <a:t>from the root node.</a:t>
            </a: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FE72D16-BAEC-4CA5-BEED-55FD3B3BC97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1071"/>
            <a:ext cx="7886700" cy="594607"/>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2. Depth-first Search</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874487"/>
            <a:ext cx="7886700" cy="5167836"/>
          </a:xfrm>
        </p:spPr>
        <p:txBody>
          <a:bodyPr>
            <a:normAutofit/>
          </a:bodyPr>
          <a:lstStyle/>
          <a:p>
            <a:pPr marL="0" indent="0">
              <a:buNone/>
            </a:pPr>
            <a:r>
              <a:rPr lang="en-US" sz="2000" dirty="0">
                <a:latin typeface="Segoe UI" panose="020B0502040204020203" pitchFamily="34" charset="0"/>
                <a:ea typeface="Verdana" pitchFamily="34" charset="0"/>
                <a:cs typeface="Segoe UI" panose="020B0502040204020203" pitchFamily="34" charset="0"/>
              </a:rPr>
              <a:t>In the below search tree, we have shown the flow of depth-first search, and it will follow the order as: </a:t>
            </a:r>
          </a:p>
          <a:p>
            <a:pPr marL="0" indent="0">
              <a:buNone/>
            </a:pPr>
            <a:r>
              <a:rPr lang="en-US" sz="2000" b="1" dirty="0">
                <a:latin typeface="Segoe UI" panose="020B0502040204020203" pitchFamily="34" charset="0"/>
                <a:ea typeface="Verdana" pitchFamily="34" charset="0"/>
                <a:cs typeface="Segoe UI" panose="020B0502040204020203" pitchFamily="34" charset="0"/>
              </a:rPr>
              <a:t>Root node → Left node </a:t>
            </a:r>
            <a:r>
              <a:rPr lang="en-US" sz="2400" b="1" dirty="0">
                <a:latin typeface="Segoe UI" panose="020B0502040204020203" pitchFamily="34" charset="0"/>
                <a:ea typeface="Verdana" pitchFamily="34" charset="0"/>
                <a:cs typeface="Segoe UI" panose="020B0502040204020203" pitchFamily="34" charset="0"/>
              </a:rPr>
              <a:t>→</a:t>
            </a:r>
            <a:r>
              <a:rPr lang="en-US" sz="2000" b="1" dirty="0">
                <a:latin typeface="Segoe UI" panose="020B0502040204020203" pitchFamily="34" charset="0"/>
                <a:ea typeface="Verdana" pitchFamily="34" charset="0"/>
                <a:cs typeface="Segoe UI" panose="020B0502040204020203" pitchFamily="34" charset="0"/>
              </a:rPr>
              <a:t> right node</a:t>
            </a:r>
            <a:endParaRPr lang="en-US" sz="2000" dirty="0">
              <a:latin typeface="Segoe UI" panose="020B0502040204020203" pitchFamily="34" charset="0"/>
              <a:ea typeface="Verdana" pitchFamily="34" charset="0"/>
              <a:cs typeface="Segoe UI" panose="020B0502040204020203" pitchFamily="34" charset="0"/>
            </a:endParaRPr>
          </a:p>
          <a:p>
            <a:pPr>
              <a:buNone/>
            </a:pPr>
            <a:r>
              <a:rPr lang="en-US" dirty="0">
                <a:latin typeface="Segoe UI" panose="020B0502040204020203" pitchFamily="34" charset="0"/>
                <a:ea typeface="Verdana" pitchFamily="34" charset="0"/>
                <a:cs typeface="Segoe UI" panose="020B0502040204020203" pitchFamily="34" charset="0"/>
              </a:rPr>
              <a:t> </a:t>
            </a:r>
          </a:p>
          <a:p>
            <a:endParaRPr lang="en-US" dirty="0">
              <a:latin typeface="Segoe UI" panose="020B0502040204020203" pitchFamily="34" charset="0"/>
              <a:cs typeface="Segoe UI" panose="020B0502040204020203" pitchFamily="34" charset="0"/>
            </a:endParaRPr>
          </a:p>
        </p:txBody>
      </p:sp>
      <p:pic>
        <p:nvPicPr>
          <p:cNvPr id="4" name="Picture 3" descr="Un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33600"/>
            <a:ext cx="4648200" cy="4191000"/>
          </a:xfrm>
          <a:prstGeom prst="rect">
            <a:avLst/>
          </a:prstGeom>
          <a:noFill/>
          <a:ln>
            <a:noFill/>
          </a:ln>
        </p:spPr>
      </p:pic>
      <p:pic>
        <p:nvPicPr>
          <p:cNvPr id="5" name="Picture 4">
            <a:extLst>
              <a:ext uri="{FF2B5EF4-FFF2-40B4-BE49-F238E27FC236}">
                <a16:creationId xmlns:a16="http://schemas.microsoft.com/office/drawing/2014/main" id="{66A1A11E-446F-41B7-95C2-8B606E93AE0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977461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06096" y="1223009"/>
            <a:ext cx="5807449" cy="4412876"/>
            <a:chOff x="1781175" y="1386077"/>
            <a:chExt cx="6581775" cy="5001260"/>
          </a:xfrm>
        </p:grpSpPr>
        <p:sp>
          <p:nvSpPr>
            <p:cNvPr id="3" name="object 3"/>
            <p:cNvSpPr/>
            <p:nvPr/>
          </p:nvSpPr>
          <p:spPr>
            <a:xfrm>
              <a:off x="1781175" y="1386077"/>
              <a:ext cx="6581775" cy="5001005"/>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6248400" y="3047999"/>
              <a:ext cx="762000" cy="914400"/>
            </a:xfrm>
            <a:custGeom>
              <a:avLst/>
              <a:gdLst/>
              <a:ahLst/>
              <a:cxnLst/>
              <a:rect l="l" t="t" r="r" b="b"/>
              <a:pathLst>
                <a:path w="762000" h="914400">
                  <a:moveTo>
                    <a:pt x="762000" y="459486"/>
                  </a:moveTo>
                  <a:lnTo>
                    <a:pt x="572262" y="363474"/>
                  </a:lnTo>
                  <a:lnTo>
                    <a:pt x="572008" y="426669"/>
                  </a:lnTo>
                  <a:lnTo>
                    <a:pt x="413677" y="426402"/>
                  </a:lnTo>
                  <a:lnTo>
                    <a:pt x="413080" y="190766"/>
                  </a:lnTo>
                  <a:lnTo>
                    <a:pt x="477012" y="190500"/>
                  </a:lnTo>
                  <a:lnTo>
                    <a:pt x="381000" y="0"/>
                  </a:lnTo>
                  <a:lnTo>
                    <a:pt x="286512" y="191262"/>
                  </a:lnTo>
                  <a:lnTo>
                    <a:pt x="349758" y="191020"/>
                  </a:lnTo>
                  <a:lnTo>
                    <a:pt x="350431" y="426300"/>
                  </a:lnTo>
                  <a:lnTo>
                    <a:pt x="191008" y="426021"/>
                  </a:lnTo>
                  <a:lnTo>
                    <a:pt x="191262" y="362712"/>
                  </a:lnTo>
                  <a:lnTo>
                    <a:pt x="0" y="457200"/>
                  </a:lnTo>
                  <a:lnTo>
                    <a:pt x="159258" y="537476"/>
                  </a:lnTo>
                  <a:lnTo>
                    <a:pt x="190500" y="553212"/>
                  </a:lnTo>
                  <a:lnTo>
                    <a:pt x="190741" y="490029"/>
                  </a:lnTo>
                  <a:lnTo>
                    <a:pt x="350596" y="490308"/>
                  </a:lnTo>
                  <a:lnTo>
                    <a:pt x="351193" y="724408"/>
                  </a:lnTo>
                  <a:lnTo>
                    <a:pt x="287274" y="724662"/>
                  </a:lnTo>
                  <a:lnTo>
                    <a:pt x="383286" y="914400"/>
                  </a:lnTo>
                  <a:lnTo>
                    <a:pt x="414528" y="851420"/>
                  </a:lnTo>
                  <a:lnTo>
                    <a:pt x="477774" y="723900"/>
                  </a:lnTo>
                  <a:lnTo>
                    <a:pt x="414439" y="724154"/>
                  </a:lnTo>
                  <a:lnTo>
                    <a:pt x="413842" y="490410"/>
                  </a:lnTo>
                  <a:lnTo>
                    <a:pt x="571741" y="490677"/>
                  </a:lnTo>
                  <a:lnTo>
                    <a:pt x="571500" y="553974"/>
                  </a:lnTo>
                  <a:lnTo>
                    <a:pt x="603504" y="538111"/>
                  </a:lnTo>
                  <a:lnTo>
                    <a:pt x="762000" y="459486"/>
                  </a:lnTo>
                  <a:close/>
                </a:path>
              </a:pathLst>
            </a:custGeom>
            <a:solidFill>
              <a:srgbClr val="000000"/>
            </a:solidFill>
          </p:spPr>
          <p:txBody>
            <a:bodyPr wrap="square" lIns="0" tIns="0" rIns="0" bIns="0" rtlCol="0"/>
            <a:lstStyle/>
            <a:p>
              <a:endParaRPr sz="1588"/>
            </a:p>
          </p:txBody>
        </p:sp>
      </p:grpSp>
      <p:sp>
        <p:nvSpPr>
          <p:cNvPr id="5" name="object 5"/>
          <p:cNvSpPr txBox="1"/>
          <p:nvPr/>
        </p:nvSpPr>
        <p:spPr>
          <a:xfrm>
            <a:off x="5938445" y="2403885"/>
            <a:ext cx="168088" cy="255678"/>
          </a:xfrm>
          <a:prstGeom prst="rect">
            <a:avLst/>
          </a:prstGeom>
        </p:spPr>
        <p:txBody>
          <a:bodyPr vert="horz" wrap="square" lIns="0" tIns="11206" rIns="0" bIns="0" rtlCol="0">
            <a:spAutoFit/>
          </a:bodyPr>
          <a:lstStyle/>
          <a:p>
            <a:pPr marL="11206">
              <a:spcBef>
                <a:spcPts val="88"/>
              </a:spcBef>
            </a:pPr>
            <a:r>
              <a:rPr sz="1588" dirty="0">
                <a:latin typeface="Arial"/>
                <a:cs typeface="Arial"/>
              </a:rPr>
              <a:t>N</a:t>
            </a:r>
            <a:endParaRPr sz="1588">
              <a:latin typeface="Arial"/>
              <a:cs typeface="Arial"/>
            </a:endParaRPr>
          </a:p>
        </p:txBody>
      </p:sp>
      <p:sp>
        <p:nvSpPr>
          <p:cNvPr id="6" name="object 6"/>
          <p:cNvSpPr txBox="1"/>
          <p:nvPr/>
        </p:nvSpPr>
        <p:spPr>
          <a:xfrm>
            <a:off x="5877329" y="3412414"/>
            <a:ext cx="157443" cy="255678"/>
          </a:xfrm>
          <a:prstGeom prst="rect">
            <a:avLst/>
          </a:prstGeom>
        </p:spPr>
        <p:txBody>
          <a:bodyPr vert="horz" wrap="square" lIns="0" tIns="11206" rIns="0" bIns="0" rtlCol="0">
            <a:spAutoFit/>
          </a:bodyPr>
          <a:lstStyle/>
          <a:p>
            <a:pPr marL="11206">
              <a:spcBef>
                <a:spcPts val="88"/>
              </a:spcBef>
            </a:pPr>
            <a:r>
              <a:rPr sz="1588" dirty="0">
                <a:latin typeface="Arial"/>
                <a:cs typeface="Arial"/>
              </a:rPr>
              <a:t>S</a:t>
            </a:r>
            <a:endParaRPr sz="1588">
              <a:latin typeface="Arial"/>
              <a:cs typeface="Arial"/>
            </a:endParaRPr>
          </a:p>
        </p:txBody>
      </p:sp>
      <p:sp>
        <p:nvSpPr>
          <p:cNvPr id="7" name="object 7"/>
          <p:cNvSpPr txBox="1"/>
          <p:nvPr/>
        </p:nvSpPr>
        <p:spPr>
          <a:xfrm>
            <a:off x="6347908" y="2887375"/>
            <a:ext cx="157443" cy="255678"/>
          </a:xfrm>
          <a:prstGeom prst="rect">
            <a:avLst/>
          </a:prstGeom>
        </p:spPr>
        <p:txBody>
          <a:bodyPr vert="horz" wrap="square" lIns="0" tIns="11206" rIns="0" bIns="0" rtlCol="0">
            <a:spAutoFit/>
          </a:bodyPr>
          <a:lstStyle/>
          <a:p>
            <a:pPr marL="11206">
              <a:spcBef>
                <a:spcPts val="88"/>
              </a:spcBef>
            </a:pPr>
            <a:r>
              <a:rPr sz="1588" dirty="0">
                <a:latin typeface="Arial"/>
                <a:cs typeface="Arial"/>
              </a:rPr>
              <a:t>E</a:t>
            </a:r>
            <a:endParaRPr sz="1588">
              <a:latin typeface="Arial"/>
              <a:cs typeface="Arial"/>
            </a:endParaRPr>
          </a:p>
        </p:txBody>
      </p:sp>
      <p:sp>
        <p:nvSpPr>
          <p:cNvPr id="8" name="object 8"/>
          <p:cNvSpPr txBox="1"/>
          <p:nvPr/>
        </p:nvSpPr>
        <p:spPr>
          <a:xfrm>
            <a:off x="5378307" y="2887375"/>
            <a:ext cx="212912" cy="255678"/>
          </a:xfrm>
          <a:prstGeom prst="rect">
            <a:avLst/>
          </a:prstGeom>
        </p:spPr>
        <p:txBody>
          <a:bodyPr vert="horz" wrap="square" lIns="0" tIns="11206" rIns="0" bIns="0" rtlCol="0">
            <a:spAutoFit/>
          </a:bodyPr>
          <a:lstStyle/>
          <a:p>
            <a:pPr marL="11206">
              <a:spcBef>
                <a:spcPts val="88"/>
              </a:spcBef>
            </a:pPr>
            <a:r>
              <a:rPr sz="1588" dirty="0">
                <a:latin typeface="Arial"/>
                <a:cs typeface="Arial"/>
              </a:rPr>
              <a:t>W</a:t>
            </a:r>
            <a:endParaRPr sz="1588">
              <a:latin typeface="Arial"/>
              <a:cs typeface="Arial"/>
            </a:endParaRPr>
          </a:p>
        </p:txBody>
      </p:sp>
      <p:grpSp>
        <p:nvGrpSpPr>
          <p:cNvPr id="9" name="object 9"/>
          <p:cNvGrpSpPr/>
          <p:nvPr/>
        </p:nvGrpSpPr>
        <p:grpSpPr>
          <a:xfrm>
            <a:off x="1882588" y="4370294"/>
            <a:ext cx="5378824" cy="1143000"/>
            <a:chOff x="1981200" y="4953000"/>
            <a:chExt cx="6096000" cy="1295400"/>
          </a:xfrm>
        </p:grpSpPr>
        <p:sp>
          <p:nvSpPr>
            <p:cNvPr id="10" name="object 10"/>
            <p:cNvSpPr/>
            <p:nvPr/>
          </p:nvSpPr>
          <p:spPr>
            <a:xfrm>
              <a:off x="1981200" y="4953000"/>
              <a:ext cx="6096000" cy="1295400"/>
            </a:xfrm>
            <a:custGeom>
              <a:avLst/>
              <a:gdLst/>
              <a:ahLst/>
              <a:cxnLst/>
              <a:rect l="l" t="t" r="r" b="b"/>
              <a:pathLst>
                <a:path w="6096000" h="1295400">
                  <a:moveTo>
                    <a:pt x="6096000" y="1295400"/>
                  </a:moveTo>
                  <a:lnTo>
                    <a:pt x="6096000" y="0"/>
                  </a:lnTo>
                  <a:lnTo>
                    <a:pt x="0" y="0"/>
                  </a:lnTo>
                  <a:lnTo>
                    <a:pt x="0" y="1295400"/>
                  </a:lnTo>
                  <a:lnTo>
                    <a:pt x="6096000" y="1295400"/>
                  </a:lnTo>
                  <a:close/>
                </a:path>
              </a:pathLst>
            </a:custGeom>
            <a:solidFill>
              <a:srgbClr val="FFFFFF"/>
            </a:solidFill>
          </p:spPr>
          <p:txBody>
            <a:bodyPr wrap="square" lIns="0" tIns="0" rIns="0" bIns="0" rtlCol="0"/>
            <a:lstStyle/>
            <a:p>
              <a:endParaRPr sz="1588"/>
            </a:p>
          </p:txBody>
        </p:sp>
        <p:sp>
          <p:nvSpPr>
            <p:cNvPr id="11" name="object 11"/>
            <p:cNvSpPr/>
            <p:nvPr/>
          </p:nvSpPr>
          <p:spPr>
            <a:xfrm>
              <a:off x="2494787" y="5029200"/>
              <a:ext cx="477520" cy="405765"/>
            </a:xfrm>
            <a:custGeom>
              <a:avLst/>
              <a:gdLst/>
              <a:ahLst/>
              <a:cxnLst/>
              <a:rect l="l" t="t" r="r" b="b"/>
              <a:pathLst>
                <a:path w="477519" h="405764">
                  <a:moveTo>
                    <a:pt x="351113" y="146915"/>
                  </a:moveTo>
                  <a:lnTo>
                    <a:pt x="310701" y="98168"/>
                  </a:lnTo>
                  <a:lnTo>
                    <a:pt x="0" y="356616"/>
                  </a:lnTo>
                  <a:lnTo>
                    <a:pt x="40386" y="405384"/>
                  </a:lnTo>
                  <a:lnTo>
                    <a:pt x="351113" y="146915"/>
                  </a:lnTo>
                  <a:close/>
                </a:path>
                <a:path w="477519" h="405764">
                  <a:moveTo>
                    <a:pt x="477012" y="0"/>
                  </a:moveTo>
                  <a:lnTo>
                    <a:pt x="269748" y="48768"/>
                  </a:lnTo>
                  <a:lnTo>
                    <a:pt x="310701" y="98168"/>
                  </a:lnTo>
                  <a:lnTo>
                    <a:pt x="335280" y="77724"/>
                  </a:lnTo>
                  <a:lnTo>
                    <a:pt x="375666" y="126492"/>
                  </a:lnTo>
                  <a:lnTo>
                    <a:pt x="375666" y="176531"/>
                  </a:lnTo>
                  <a:lnTo>
                    <a:pt x="391668" y="195834"/>
                  </a:lnTo>
                  <a:lnTo>
                    <a:pt x="477012" y="0"/>
                  </a:lnTo>
                  <a:close/>
                </a:path>
                <a:path w="477519" h="405764">
                  <a:moveTo>
                    <a:pt x="375666" y="126492"/>
                  </a:moveTo>
                  <a:lnTo>
                    <a:pt x="335280" y="77724"/>
                  </a:lnTo>
                  <a:lnTo>
                    <a:pt x="310701" y="98168"/>
                  </a:lnTo>
                  <a:lnTo>
                    <a:pt x="351113" y="146915"/>
                  </a:lnTo>
                  <a:lnTo>
                    <a:pt x="375666" y="126492"/>
                  </a:lnTo>
                  <a:close/>
                </a:path>
                <a:path w="477519" h="405764">
                  <a:moveTo>
                    <a:pt x="375666" y="176531"/>
                  </a:moveTo>
                  <a:lnTo>
                    <a:pt x="375666" y="126492"/>
                  </a:lnTo>
                  <a:lnTo>
                    <a:pt x="351113" y="146915"/>
                  </a:lnTo>
                  <a:lnTo>
                    <a:pt x="375666" y="176531"/>
                  </a:lnTo>
                  <a:close/>
                </a:path>
              </a:pathLst>
            </a:custGeom>
            <a:solidFill>
              <a:srgbClr val="009900"/>
            </a:solidFill>
          </p:spPr>
          <p:txBody>
            <a:bodyPr wrap="square" lIns="0" tIns="0" rIns="0" bIns="0" rtlCol="0"/>
            <a:lstStyle/>
            <a:p>
              <a:endParaRPr sz="1588"/>
            </a:p>
          </p:txBody>
        </p:sp>
      </p:grpSp>
      <p:sp>
        <p:nvSpPr>
          <p:cNvPr id="12" name="object 12"/>
          <p:cNvSpPr txBox="1"/>
          <p:nvPr/>
        </p:nvSpPr>
        <p:spPr>
          <a:xfrm>
            <a:off x="1882588" y="4370295"/>
            <a:ext cx="5378824" cy="657039"/>
          </a:xfrm>
          <a:prstGeom prst="rect">
            <a:avLst/>
          </a:prstGeom>
        </p:spPr>
        <p:txBody>
          <a:bodyPr vert="horz" wrap="square" lIns="0" tIns="0" rIns="0" bIns="0" rtlCol="0">
            <a:spAutoFit/>
          </a:bodyPr>
          <a:lstStyle/>
          <a:p>
            <a:pPr>
              <a:lnSpc>
                <a:spcPct val="100000"/>
              </a:lnSpc>
            </a:pPr>
            <a:endParaRPr sz="1765">
              <a:latin typeface="Times New Roman"/>
              <a:cs typeface="Times New Roman"/>
            </a:endParaRPr>
          </a:p>
          <a:p>
            <a:pPr marL="102539">
              <a:spcBef>
                <a:spcPts val="1103"/>
              </a:spcBef>
              <a:tabLst>
                <a:tab pos="2794896" algn="l"/>
              </a:tabLst>
            </a:pPr>
            <a:r>
              <a:rPr sz="1588" b="1" spc="-4" dirty="0">
                <a:solidFill>
                  <a:srgbClr val="009A00"/>
                </a:solidFill>
                <a:latin typeface="Arial"/>
                <a:cs typeface="Arial"/>
              </a:rPr>
              <a:t>start	</a:t>
            </a:r>
            <a:r>
              <a:rPr sz="1588" b="1" dirty="0">
                <a:solidFill>
                  <a:srgbClr val="009A00"/>
                </a:solidFill>
                <a:latin typeface="Arial"/>
                <a:cs typeface="Arial"/>
              </a:rPr>
              <a:t>What would </a:t>
            </a:r>
            <a:r>
              <a:rPr sz="1588" b="1" spc="-4" dirty="0">
                <a:solidFill>
                  <a:srgbClr val="009A00"/>
                </a:solidFill>
                <a:latin typeface="Arial"/>
                <a:cs typeface="Arial"/>
              </a:rPr>
              <a:t>BFS</a:t>
            </a:r>
            <a:r>
              <a:rPr sz="1588" b="1" spc="-18" dirty="0">
                <a:solidFill>
                  <a:srgbClr val="009A00"/>
                </a:solidFill>
                <a:latin typeface="Arial"/>
                <a:cs typeface="Arial"/>
              </a:rPr>
              <a:t> </a:t>
            </a:r>
            <a:r>
              <a:rPr sz="1588" b="1" spc="-4" dirty="0">
                <a:solidFill>
                  <a:srgbClr val="009A00"/>
                </a:solidFill>
                <a:latin typeface="Arial"/>
                <a:cs typeface="Arial"/>
              </a:rPr>
              <a:t>do?</a:t>
            </a:r>
            <a:endParaRPr sz="1588">
              <a:latin typeface="Arial"/>
              <a:cs typeface="Arial"/>
            </a:endParaRPr>
          </a:p>
        </p:txBody>
      </p:sp>
      <p:sp>
        <p:nvSpPr>
          <p:cNvPr id="13" name="object 13"/>
          <p:cNvSpPr txBox="1">
            <a:spLocks noGrp="1"/>
          </p:cNvSpPr>
          <p:nvPr>
            <p:ph type="sldNum" sz="quarter" idx="7"/>
          </p:nvPr>
        </p:nvSpPr>
        <p:spPr>
          <a:xfrm>
            <a:off x="7889747" y="6747818"/>
            <a:ext cx="325120" cy="22415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6764">
              <a:lnSpc>
                <a:spcPts val="1452"/>
              </a:lnSpc>
            </a:pPr>
            <a:fld id="{81D60167-4931-47E6-BA6A-407CBD079E47}" type="slidenum">
              <a:rPr lang="en-US" spc="-5" smtClean="0"/>
              <a:pPr marL="87630">
                <a:lnSpc>
                  <a:spcPts val="1645"/>
                </a:lnSpc>
              </a:pPr>
              <a:t>14</a:t>
            </a:fld>
            <a:endParaRPr spc="-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2. Depth-first Search</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1018542"/>
            <a:ext cx="7620000" cy="5181600"/>
          </a:xfrm>
        </p:spPr>
        <p:txBody>
          <a:bodyPr>
            <a:noAutofit/>
          </a:bodyPr>
          <a:lstStyle/>
          <a:p>
            <a:pPr marL="0" lvl="0" indent="0">
              <a:buNone/>
            </a:pPr>
            <a:r>
              <a:rPr lang="en-US" sz="2000" u="sng" dirty="0">
                <a:latin typeface="Segoe UI" panose="020B0502040204020203" pitchFamily="34" charset="0"/>
                <a:ea typeface="Verdana" pitchFamily="34" charset="0"/>
                <a:cs typeface="Segoe UI" panose="020B0502040204020203" pitchFamily="34" charset="0"/>
              </a:rPr>
              <a:t>Depth-first search </a:t>
            </a:r>
            <a:r>
              <a:rPr lang="en-US" sz="2000" dirty="0">
                <a:latin typeface="Segoe UI" panose="020B0502040204020203" pitchFamily="34" charset="0"/>
                <a:ea typeface="Verdana" pitchFamily="34" charset="0"/>
                <a:cs typeface="Segoe UI" panose="020B0502040204020203" pitchFamily="34" charset="0"/>
              </a:rPr>
              <a:t>is a </a:t>
            </a:r>
            <a:r>
              <a:rPr lang="en-US" sz="2000" dirty="0">
                <a:highlight>
                  <a:srgbClr val="00FFFF"/>
                </a:highlight>
                <a:latin typeface="Segoe UI" panose="020B0502040204020203" pitchFamily="34" charset="0"/>
                <a:ea typeface="Verdana" pitchFamily="34" charset="0"/>
                <a:cs typeface="Segoe UI" panose="020B0502040204020203" pitchFamily="34" charset="0"/>
              </a:rPr>
              <a:t>recursive</a:t>
            </a:r>
            <a:r>
              <a:rPr lang="en-US" sz="2000" dirty="0">
                <a:latin typeface="Segoe UI" panose="020B0502040204020203" pitchFamily="34" charset="0"/>
                <a:ea typeface="Verdana" pitchFamily="34" charset="0"/>
                <a:cs typeface="Segoe UI" panose="020B0502040204020203" pitchFamily="34" charset="0"/>
              </a:rPr>
              <a:t> algorithm for traversing a tree or graph data structure.</a:t>
            </a:r>
          </a:p>
          <a:p>
            <a:pPr marL="0" lvl="0" indent="0">
              <a:buNone/>
            </a:pPr>
            <a:r>
              <a:rPr lang="en-US" sz="2000" dirty="0">
                <a:latin typeface="Segoe UI" panose="020B0502040204020203" pitchFamily="34" charset="0"/>
                <a:ea typeface="Verdana" pitchFamily="34" charset="0"/>
                <a:cs typeface="Segoe UI" panose="020B0502040204020203" pitchFamily="34" charset="0"/>
              </a:rPr>
              <a:t>It is called the depth-first search because it starts from the root node and follows each path to its greatest </a:t>
            </a:r>
            <a:r>
              <a:rPr lang="en-US" sz="2000" dirty="0">
                <a:highlight>
                  <a:srgbClr val="00FFFF"/>
                </a:highlight>
                <a:latin typeface="Segoe UI" panose="020B0502040204020203" pitchFamily="34" charset="0"/>
                <a:ea typeface="Verdana" pitchFamily="34" charset="0"/>
                <a:cs typeface="Segoe UI" panose="020B0502040204020203" pitchFamily="34" charset="0"/>
              </a:rPr>
              <a:t>depth node</a:t>
            </a:r>
            <a:r>
              <a:rPr lang="en-US" sz="2000" dirty="0">
                <a:latin typeface="Segoe UI" panose="020B0502040204020203" pitchFamily="34" charset="0"/>
                <a:ea typeface="Verdana" pitchFamily="34" charset="0"/>
                <a:cs typeface="Segoe UI" panose="020B0502040204020203" pitchFamily="34" charset="0"/>
              </a:rPr>
              <a:t> before moving to the </a:t>
            </a:r>
            <a:r>
              <a:rPr lang="en-US" sz="2000" dirty="0">
                <a:highlight>
                  <a:srgbClr val="00FFFF"/>
                </a:highlight>
                <a:latin typeface="Segoe UI" panose="020B0502040204020203" pitchFamily="34" charset="0"/>
                <a:ea typeface="Verdana" pitchFamily="34" charset="0"/>
                <a:cs typeface="Segoe UI" panose="020B0502040204020203" pitchFamily="34" charset="0"/>
              </a:rPr>
              <a:t>next</a:t>
            </a:r>
            <a:r>
              <a:rPr lang="en-US" sz="2000" dirty="0">
                <a:latin typeface="Segoe UI" panose="020B0502040204020203" pitchFamily="34" charset="0"/>
                <a:ea typeface="Verdana" pitchFamily="34" charset="0"/>
                <a:cs typeface="Segoe UI" panose="020B0502040204020203" pitchFamily="34" charset="0"/>
              </a:rPr>
              <a:t> path.</a:t>
            </a:r>
          </a:p>
          <a:p>
            <a:pPr marL="0" lvl="0" indent="0">
              <a:buNone/>
            </a:pPr>
            <a:r>
              <a:rPr lang="en-US" sz="2000" dirty="0">
                <a:latin typeface="Segoe UI" panose="020B0502040204020203" pitchFamily="34" charset="0"/>
                <a:ea typeface="Verdana" pitchFamily="34" charset="0"/>
                <a:cs typeface="Segoe UI" panose="020B0502040204020203" pitchFamily="34" charset="0"/>
              </a:rPr>
              <a:t>DFS uses a </a:t>
            </a:r>
            <a:r>
              <a:rPr lang="en-US" sz="2000" dirty="0">
                <a:highlight>
                  <a:srgbClr val="FFFF00"/>
                </a:highlight>
                <a:latin typeface="Segoe UI" panose="020B0502040204020203" pitchFamily="34" charset="0"/>
                <a:ea typeface="Verdana" pitchFamily="34" charset="0"/>
                <a:cs typeface="Segoe UI" panose="020B0502040204020203" pitchFamily="34" charset="0"/>
              </a:rPr>
              <a:t>stack (LIFO) </a:t>
            </a:r>
            <a:r>
              <a:rPr lang="en-US" sz="2000" dirty="0">
                <a:latin typeface="Segoe UI" panose="020B0502040204020203" pitchFamily="34" charset="0"/>
                <a:ea typeface="Verdana" pitchFamily="34" charset="0"/>
                <a:cs typeface="Segoe UI" panose="020B0502040204020203" pitchFamily="34" charset="0"/>
              </a:rPr>
              <a:t>data structure for its implementation.</a:t>
            </a:r>
          </a:p>
          <a:p>
            <a:pPr marL="0" lvl="0" indent="0">
              <a:buNone/>
            </a:pPr>
            <a:r>
              <a:rPr lang="en-US" sz="2000" b="1" dirty="0">
                <a:latin typeface="Segoe UI" panose="020B0502040204020203" pitchFamily="34" charset="0"/>
                <a:ea typeface="Verdana" pitchFamily="34" charset="0"/>
                <a:cs typeface="Segoe UI" panose="020B0502040204020203" pitchFamily="34" charset="0"/>
              </a:rPr>
              <a:t>Advantage:</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DFS requires </a:t>
            </a:r>
            <a:r>
              <a:rPr lang="en-US" sz="2000"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very less </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memory  </a:t>
            </a:r>
          </a:p>
          <a:p>
            <a:pPr lvl="0"/>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It takes </a:t>
            </a:r>
            <a:r>
              <a:rPr lang="en-US" sz="2000"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less time </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to reach to the goal node </a:t>
            </a:r>
          </a:p>
          <a:p>
            <a:pPr>
              <a:buNone/>
            </a:pPr>
            <a:r>
              <a:rPr lang="en-US" sz="2000" b="1" dirty="0">
                <a:latin typeface="Segoe UI" panose="020B0502040204020203" pitchFamily="34" charset="0"/>
                <a:ea typeface="Verdana" pitchFamily="34" charset="0"/>
                <a:cs typeface="Segoe UI" panose="020B0502040204020203" pitchFamily="34" charset="0"/>
              </a:rPr>
              <a:t>Disadvantage:</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There is </a:t>
            </a:r>
            <a:r>
              <a:rPr lang="en-US" sz="2000" dirty="0">
                <a:effectLst>
                  <a:outerShdw blurRad="38100" dist="38100" dir="2700000" algn="tl">
                    <a:srgbClr val="000000">
                      <a:alpha val="43137"/>
                    </a:srgbClr>
                  </a:outerShdw>
                </a:effectLst>
                <a:highlight>
                  <a:srgbClr val="FFFF00"/>
                </a:highlight>
                <a:latin typeface="Segoe UI" panose="020B0502040204020203" pitchFamily="34" charset="0"/>
                <a:ea typeface="Verdana" pitchFamily="34" charset="0"/>
                <a:cs typeface="Segoe UI" panose="020B0502040204020203" pitchFamily="34" charset="0"/>
              </a:rPr>
              <a:t>no guarantee </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of finding the solution.</a:t>
            </a:r>
          </a:p>
          <a:p>
            <a:pPr lvl="0"/>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DFS algorithm goes for deep down searching and may go to the </a:t>
            </a:r>
            <a:r>
              <a:rPr lang="en-US" sz="2000" dirty="0">
                <a:effectLst>
                  <a:outerShdw blurRad="38100" dist="38100" dir="2700000" algn="tl">
                    <a:srgbClr val="000000">
                      <a:alpha val="43137"/>
                    </a:srgbClr>
                  </a:outerShdw>
                </a:effectLst>
                <a:highlight>
                  <a:srgbClr val="FFFF00"/>
                </a:highlight>
                <a:latin typeface="Segoe UI" panose="020B0502040204020203" pitchFamily="34" charset="0"/>
                <a:ea typeface="Verdana" pitchFamily="34" charset="0"/>
                <a:cs typeface="Segoe UI" panose="020B0502040204020203" pitchFamily="34" charset="0"/>
              </a:rPr>
              <a:t>infinite loop</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a:t>
            </a:r>
          </a:p>
          <a:p>
            <a:endParaRPr lang="en-US" sz="14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D5E571C-00AD-432F-B80D-F9C645D1D09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876"/>
            <a:ext cx="8229600" cy="599848"/>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3. Depth-Limited Search</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pic>
        <p:nvPicPr>
          <p:cNvPr id="4" name="Content Placeholder 3" descr="Uninformed Search Algorithm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495800" cy="4038600"/>
          </a:xfrm>
          <a:prstGeom prst="rect">
            <a:avLst/>
          </a:prstGeom>
          <a:noFill/>
          <a:ln>
            <a:noFill/>
          </a:ln>
        </p:spPr>
      </p:pic>
      <p:sp>
        <p:nvSpPr>
          <p:cNvPr id="3" name="TextBox 2">
            <a:extLst>
              <a:ext uri="{FF2B5EF4-FFF2-40B4-BE49-F238E27FC236}">
                <a16:creationId xmlns:a16="http://schemas.microsoft.com/office/drawing/2014/main" id="{8DAEA607-3229-4742-A138-7002F2CEF4DF}"/>
              </a:ext>
            </a:extLst>
          </p:cNvPr>
          <p:cNvSpPr txBox="1"/>
          <p:nvPr/>
        </p:nvSpPr>
        <p:spPr>
          <a:xfrm>
            <a:off x="5162550" y="1382286"/>
            <a:ext cx="3352800" cy="4093428"/>
          </a:xfrm>
          <a:prstGeom prst="rect">
            <a:avLst/>
          </a:prstGeom>
          <a:solidFill>
            <a:schemeClr val="accent2">
              <a:lumMod val="20000"/>
              <a:lumOff val="80000"/>
            </a:schemeClr>
          </a:solidFill>
        </p:spPr>
        <p:txBody>
          <a:bodyPr wrap="square" rtlCol="0">
            <a:spAutoFit/>
          </a:bodyPr>
          <a:lstStyle/>
          <a:p>
            <a:r>
              <a:rPr lang="en-US" sz="2000" dirty="0">
                <a:latin typeface="Segoe UI" panose="020B0502040204020203" pitchFamily="34" charset="0"/>
                <a:cs typeface="Segoe UI" panose="020B0502040204020203" pitchFamily="34" charset="0"/>
              </a:rPr>
              <a:t>The DLS is the implementation of DFS for the given tree only up to </a:t>
            </a:r>
            <a:r>
              <a:rPr lang="en-US" sz="2000" dirty="0">
                <a:highlight>
                  <a:srgbClr val="00FF00"/>
                </a:highlight>
                <a:latin typeface="Segoe UI" panose="020B0502040204020203" pitchFamily="34" charset="0"/>
                <a:cs typeface="Segoe UI" panose="020B0502040204020203" pitchFamily="34" charset="0"/>
              </a:rPr>
              <a:t>predetermined depth limit</a:t>
            </a:r>
            <a:r>
              <a:rPr lang="en-US" sz="2000" dirty="0">
                <a:latin typeface="Segoe UI" panose="020B0502040204020203" pitchFamily="34" charset="0"/>
                <a:cs typeface="Segoe UI" panose="020B0502040204020203" pitchFamily="34" charset="0"/>
              </a:rPr>
              <a:t>. </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a:t>
            </a:r>
            <a:r>
              <a:rPr lang="en-US" sz="2000" dirty="0">
                <a:highlight>
                  <a:srgbClr val="FFFF00"/>
                </a:highlight>
                <a:latin typeface="Segoe UI" panose="020B0502040204020203" pitchFamily="34" charset="0"/>
                <a:cs typeface="Segoe UI" panose="020B0502040204020203" pitchFamily="34" charset="0"/>
              </a:rPr>
              <a:t>original depth </a:t>
            </a:r>
            <a:r>
              <a:rPr lang="en-US" sz="2000" dirty="0">
                <a:latin typeface="Segoe UI" panose="020B0502040204020203" pitchFamily="34" charset="0"/>
                <a:cs typeface="Segoe UI" panose="020B0502040204020203" pitchFamily="34" charset="0"/>
              </a:rPr>
              <a:t>of the tree is </a:t>
            </a:r>
            <a:r>
              <a:rPr lang="en-US" sz="2000" dirty="0">
                <a:highlight>
                  <a:srgbClr val="FFFF00"/>
                </a:highlight>
                <a:latin typeface="Segoe UI" panose="020B0502040204020203" pitchFamily="34" charset="0"/>
                <a:cs typeface="Segoe UI" panose="020B0502040204020203" pitchFamily="34" charset="0"/>
              </a:rPr>
              <a:t>3</a:t>
            </a:r>
            <a:r>
              <a:rPr lang="en-US" sz="2000" dirty="0">
                <a:latin typeface="Segoe UI" panose="020B0502040204020203" pitchFamily="34" charset="0"/>
                <a:cs typeface="Segoe UI" panose="020B0502040204020203" pitchFamily="34" charset="0"/>
              </a:rPr>
              <a:t>, we can </a:t>
            </a:r>
            <a:r>
              <a:rPr lang="en-US" sz="2000" dirty="0">
                <a:highlight>
                  <a:srgbClr val="00FF00"/>
                </a:highlight>
                <a:latin typeface="Segoe UI" panose="020B0502040204020203" pitchFamily="34" charset="0"/>
                <a:cs typeface="Segoe UI" panose="020B0502040204020203" pitchFamily="34" charset="0"/>
              </a:rPr>
              <a:t>set the limit </a:t>
            </a:r>
            <a:r>
              <a:rPr lang="en-US" sz="2000" dirty="0">
                <a:latin typeface="Segoe UI" panose="020B0502040204020203" pitchFamily="34" charset="0"/>
                <a:cs typeface="Segoe UI" panose="020B0502040204020203" pitchFamily="34" charset="0"/>
              </a:rPr>
              <a:t>to the depth for this example it is set as </a:t>
            </a:r>
            <a:r>
              <a:rPr lang="en-US" sz="2000" dirty="0">
                <a:highlight>
                  <a:srgbClr val="FFFF00"/>
                </a:highlight>
                <a:latin typeface="Segoe UI" panose="020B0502040204020203" pitchFamily="34" charset="0"/>
                <a:cs typeface="Segoe UI" panose="020B0502040204020203" pitchFamily="34" charset="0"/>
              </a:rPr>
              <a:t>l = 2</a:t>
            </a:r>
            <a:r>
              <a:rPr lang="en-US" sz="2000" dirty="0">
                <a:latin typeface="Segoe UI" panose="020B0502040204020203" pitchFamily="34" charset="0"/>
                <a:cs typeface="Segoe UI" panose="020B0502040204020203" pitchFamily="34" charset="0"/>
              </a:rPr>
              <a:t>.</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DFS can be preformed considering the </a:t>
            </a:r>
            <a:r>
              <a:rPr lang="en-US" sz="2000" dirty="0">
                <a:highlight>
                  <a:srgbClr val="FFFF00"/>
                </a:highlight>
                <a:latin typeface="Segoe UI" panose="020B0502040204020203" pitchFamily="34" charset="0"/>
                <a:cs typeface="Segoe UI" panose="020B0502040204020203" pitchFamily="34" charset="0"/>
              </a:rPr>
              <a:t>depth</a:t>
            </a:r>
            <a:r>
              <a:rPr lang="en-US" sz="2000" dirty="0">
                <a:latin typeface="Segoe UI" panose="020B0502040204020203" pitchFamily="34" charset="0"/>
                <a:cs typeface="Segoe UI" panose="020B0502040204020203" pitchFamily="34" charset="0"/>
              </a:rPr>
              <a:t> of tree as </a:t>
            </a:r>
            <a:r>
              <a:rPr lang="en-US" sz="2000" dirty="0">
                <a:highlight>
                  <a:srgbClr val="FFFF00"/>
                </a:highlight>
                <a:latin typeface="Segoe UI" panose="020B0502040204020203" pitchFamily="34" charset="0"/>
                <a:cs typeface="Segoe UI" panose="020B0502040204020203" pitchFamily="34" charset="0"/>
              </a:rPr>
              <a:t>2</a:t>
            </a:r>
          </a:p>
        </p:txBody>
      </p:sp>
      <p:pic>
        <p:nvPicPr>
          <p:cNvPr id="5" name="Picture 4">
            <a:extLst>
              <a:ext uri="{FF2B5EF4-FFF2-40B4-BE49-F238E27FC236}">
                <a16:creationId xmlns:a16="http://schemas.microsoft.com/office/drawing/2014/main" id="{B6D59CCD-DC41-4114-8EA0-11BBBC17081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753720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2752" y="773521"/>
            <a:ext cx="6268571" cy="687858"/>
          </a:xfrm>
          <a:prstGeom prst="rect">
            <a:avLst/>
          </a:prstGeom>
        </p:spPr>
        <p:txBody>
          <a:bodyPr vert="horz" wrap="square" lIns="0" tIns="10646" rIns="0" bIns="0" rtlCol="0" anchor="ctr">
            <a:spAutoFit/>
          </a:bodyPr>
          <a:lstStyle/>
          <a:p>
            <a:pPr marL="11206">
              <a:lnSpc>
                <a:spcPct val="100000"/>
              </a:lnSpc>
              <a:spcBef>
                <a:spcPts val="84"/>
              </a:spcBef>
            </a:pPr>
            <a:r>
              <a:rPr spc="-190" dirty="0"/>
              <a:t>Depth </a:t>
            </a:r>
            <a:r>
              <a:rPr spc="-251" dirty="0"/>
              <a:t>Limited </a:t>
            </a:r>
            <a:r>
              <a:rPr spc="-243" dirty="0"/>
              <a:t>Search</a:t>
            </a:r>
            <a:r>
              <a:rPr spc="-468" dirty="0"/>
              <a:t> </a:t>
            </a:r>
            <a:r>
              <a:rPr spc="-238" dirty="0"/>
              <a:t>Example</a:t>
            </a:r>
          </a:p>
        </p:txBody>
      </p:sp>
      <p:sp>
        <p:nvSpPr>
          <p:cNvPr id="3" name="object 3"/>
          <p:cNvSpPr/>
          <p:nvPr/>
        </p:nvSpPr>
        <p:spPr>
          <a:xfrm>
            <a:off x="1243853" y="1949824"/>
            <a:ext cx="6605868" cy="2983566"/>
          </a:xfrm>
          <a:prstGeom prst="rect">
            <a:avLst/>
          </a:prstGeom>
          <a:blipFill>
            <a:blip r:embed="rId2" cstate="print"/>
            <a:stretch>
              <a:fillRect/>
            </a:stretch>
          </a:blipFill>
        </p:spPr>
        <p:txBody>
          <a:bodyPr wrap="square" lIns="0" tIns="0" rIns="0" bIns="0" rtlCol="0"/>
          <a:lstStyle/>
          <a:p>
            <a:endParaRPr sz="1588"/>
          </a:p>
        </p:txBody>
      </p:sp>
      <p:sp>
        <p:nvSpPr>
          <p:cNvPr id="4" name="object 4"/>
          <p:cNvSpPr txBox="1">
            <a:spLocks noGrp="1"/>
          </p:cNvSpPr>
          <p:nvPr>
            <p:ph type="sldNum" sz="quarter" idx="7"/>
          </p:nvPr>
        </p:nvSpPr>
        <p:spPr>
          <a:xfrm>
            <a:off x="7889747" y="6747818"/>
            <a:ext cx="325120" cy="22415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6764">
              <a:lnSpc>
                <a:spcPts val="1452"/>
              </a:lnSpc>
            </a:pPr>
            <a:fld id="{81D60167-4931-47E6-BA6A-407CBD079E47}" type="slidenum">
              <a:rPr lang="en-US" spc="-5" smtClean="0"/>
              <a:pPr marL="87630">
                <a:lnSpc>
                  <a:spcPts val="1645"/>
                </a:lnSpc>
              </a:pPr>
              <a:t>17</a:t>
            </a:fld>
            <a:endParaRPr spc="-4"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3. Depth-Limited Search</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914401"/>
            <a:ext cx="7981950" cy="5426073"/>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A depth-limited search algorithm is similar to depth-first search with a </a:t>
            </a:r>
            <a:r>
              <a:rPr lang="en-US" sz="2000" dirty="0">
                <a:highlight>
                  <a:srgbClr val="FFFF00"/>
                </a:highlight>
                <a:latin typeface="Segoe UI" panose="020B0502040204020203" pitchFamily="34" charset="0"/>
                <a:ea typeface="Verdana" pitchFamily="34" charset="0"/>
                <a:cs typeface="Segoe UI" panose="020B0502040204020203" pitchFamily="34" charset="0"/>
              </a:rPr>
              <a:t>predetermined</a:t>
            </a:r>
            <a:r>
              <a:rPr lang="en-US" sz="2000" dirty="0">
                <a:latin typeface="Segoe UI" panose="020B0502040204020203" pitchFamily="34" charset="0"/>
                <a:ea typeface="Verdana" pitchFamily="34" charset="0"/>
                <a:cs typeface="Segoe UI" panose="020B0502040204020203" pitchFamily="34" charset="0"/>
              </a:rPr>
              <a:t> limit.  </a:t>
            </a:r>
          </a:p>
          <a:p>
            <a:r>
              <a:rPr lang="en-US" sz="2000" dirty="0">
                <a:latin typeface="Segoe UI" panose="020B0502040204020203" pitchFamily="34" charset="0"/>
                <a:ea typeface="Verdana" pitchFamily="34" charset="0"/>
                <a:cs typeface="Segoe UI" panose="020B0502040204020203" pitchFamily="34" charset="0"/>
              </a:rPr>
              <a:t>Depth-limited search can be </a:t>
            </a:r>
            <a:r>
              <a:rPr lang="en-US" sz="2000" dirty="0">
                <a:highlight>
                  <a:srgbClr val="FFFF00"/>
                </a:highlight>
                <a:latin typeface="Segoe UI" panose="020B0502040204020203" pitchFamily="34" charset="0"/>
                <a:ea typeface="Verdana" pitchFamily="34" charset="0"/>
                <a:cs typeface="Segoe UI" panose="020B0502040204020203" pitchFamily="34" charset="0"/>
              </a:rPr>
              <a:t>terminated</a:t>
            </a:r>
            <a:r>
              <a:rPr lang="en-US" sz="2000" dirty="0">
                <a:latin typeface="Segoe UI" panose="020B0502040204020203" pitchFamily="34" charset="0"/>
                <a:ea typeface="Verdana" pitchFamily="34" charset="0"/>
                <a:cs typeface="Segoe UI" panose="020B0502040204020203" pitchFamily="34" charset="0"/>
              </a:rPr>
              <a:t> with two Conditions of failure:</a:t>
            </a:r>
          </a:p>
          <a:p>
            <a:pPr lvl="1"/>
            <a:r>
              <a:rPr lang="en-US" sz="2000" u="sng" dirty="0">
                <a:latin typeface="Segoe UI" panose="020B0502040204020203" pitchFamily="34" charset="0"/>
                <a:ea typeface="Verdana" pitchFamily="34" charset="0"/>
                <a:cs typeface="Segoe UI" panose="020B0502040204020203" pitchFamily="34" charset="0"/>
              </a:rPr>
              <a:t>Standard failure value</a:t>
            </a:r>
            <a:r>
              <a:rPr lang="en-US" sz="2000" dirty="0">
                <a:latin typeface="Segoe UI" panose="020B0502040204020203" pitchFamily="34" charset="0"/>
                <a:ea typeface="Verdana" pitchFamily="34" charset="0"/>
                <a:cs typeface="Segoe UI" panose="020B0502040204020203" pitchFamily="34" charset="0"/>
              </a:rPr>
              <a:t>: It indicates that problem </a:t>
            </a:r>
            <a:r>
              <a:rPr lang="en-US" sz="2000" dirty="0">
                <a:highlight>
                  <a:srgbClr val="00FF00"/>
                </a:highlight>
                <a:latin typeface="Segoe UI" panose="020B0502040204020203" pitchFamily="34" charset="0"/>
                <a:ea typeface="Verdana" pitchFamily="34" charset="0"/>
                <a:cs typeface="Segoe UI" panose="020B0502040204020203" pitchFamily="34" charset="0"/>
              </a:rPr>
              <a:t>does not have any solution</a:t>
            </a:r>
            <a:r>
              <a:rPr lang="en-US" sz="2000" dirty="0">
                <a:latin typeface="Segoe UI" panose="020B0502040204020203" pitchFamily="34" charset="0"/>
                <a:ea typeface="Verdana" pitchFamily="34" charset="0"/>
                <a:cs typeface="Segoe UI" panose="020B0502040204020203" pitchFamily="34" charset="0"/>
              </a:rPr>
              <a:t>.</a:t>
            </a:r>
          </a:p>
          <a:p>
            <a:pPr lvl="1"/>
            <a:r>
              <a:rPr lang="en-US" sz="2000" u="sng" dirty="0">
                <a:latin typeface="Segoe UI" panose="020B0502040204020203" pitchFamily="34" charset="0"/>
                <a:ea typeface="Verdana" pitchFamily="34" charset="0"/>
                <a:cs typeface="Segoe UI" panose="020B0502040204020203" pitchFamily="34" charset="0"/>
              </a:rPr>
              <a:t>Cutoff failure value</a:t>
            </a:r>
            <a:r>
              <a:rPr lang="en-US" sz="2000" dirty="0">
                <a:latin typeface="Segoe UI" panose="020B0502040204020203" pitchFamily="34" charset="0"/>
                <a:ea typeface="Verdana" pitchFamily="34" charset="0"/>
                <a:cs typeface="Segoe UI" panose="020B0502040204020203" pitchFamily="34" charset="0"/>
              </a:rPr>
              <a:t>: It defines no solution for the problem within a </a:t>
            </a:r>
            <a:r>
              <a:rPr lang="en-US" sz="2000" dirty="0">
                <a:highlight>
                  <a:srgbClr val="00FF00"/>
                </a:highlight>
                <a:latin typeface="Segoe UI" panose="020B0502040204020203" pitchFamily="34" charset="0"/>
                <a:ea typeface="Verdana" pitchFamily="34" charset="0"/>
                <a:cs typeface="Segoe UI" panose="020B0502040204020203" pitchFamily="34" charset="0"/>
              </a:rPr>
              <a:t>given depth limit.</a:t>
            </a:r>
            <a:endParaRPr lang="en-US" sz="1600" dirty="0">
              <a:highlight>
                <a:srgbClr val="00FF00"/>
              </a:highlight>
              <a:latin typeface="Segoe UI" panose="020B0502040204020203" pitchFamily="34" charset="0"/>
              <a:ea typeface="Verdana" pitchFamily="34" charset="0"/>
              <a:cs typeface="Segoe UI" panose="020B0502040204020203" pitchFamily="34" charset="0"/>
            </a:endParaRPr>
          </a:p>
          <a:p>
            <a:pPr>
              <a:buNone/>
            </a:pPr>
            <a:r>
              <a:rPr lang="en-US" sz="1500" b="1" dirty="0">
                <a:latin typeface="Segoe UI" panose="020B0502040204020203" pitchFamily="34" charset="0"/>
                <a:ea typeface="Verdana" pitchFamily="34" charset="0"/>
                <a:cs typeface="Segoe UI" panose="020B0502040204020203" pitchFamily="34" charset="0"/>
              </a:rPr>
              <a:t> </a:t>
            </a:r>
            <a:r>
              <a:rPr lang="en-US" sz="2000" b="1" dirty="0">
                <a:latin typeface="Segoe UI" panose="020B0502040204020203" pitchFamily="34" charset="0"/>
                <a:ea typeface="Verdana" pitchFamily="34" charset="0"/>
                <a:cs typeface="Segoe UI" panose="020B0502040204020203" pitchFamily="34" charset="0"/>
              </a:rPr>
              <a:t>Advantages:</a:t>
            </a:r>
            <a:endParaRPr lang="en-US" sz="2000" dirty="0">
              <a:latin typeface="Segoe UI" panose="020B0502040204020203" pitchFamily="34" charset="0"/>
              <a:ea typeface="Verdana" pitchFamily="34" charset="0"/>
              <a:cs typeface="Segoe UI" panose="020B0502040204020203" pitchFamily="34" charset="0"/>
            </a:endParaRPr>
          </a:p>
          <a:p>
            <a:r>
              <a:rPr lang="en-US" sz="2000" dirty="0">
                <a:latin typeface="Segoe UI" panose="020B0502040204020203" pitchFamily="34" charset="0"/>
                <a:ea typeface="Verdana" pitchFamily="34" charset="0"/>
                <a:cs typeface="Segoe UI" panose="020B0502040204020203" pitchFamily="34" charset="0"/>
              </a:rPr>
              <a:t>Depth-limited search is </a:t>
            </a:r>
            <a:r>
              <a:rPr lang="en-US" sz="2000" dirty="0">
                <a:highlight>
                  <a:srgbClr val="00FFFF"/>
                </a:highlight>
                <a:latin typeface="Segoe UI" panose="020B0502040204020203" pitchFamily="34" charset="0"/>
                <a:ea typeface="Verdana" pitchFamily="34" charset="0"/>
                <a:cs typeface="Segoe UI" panose="020B0502040204020203" pitchFamily="34" charset="0"/>
              </a:rPr>
              <a:t>Memory efficient</a:t>
            </a:r>
            <a:r>
              <a:rPr lang="en-US" sz="2000" dirty="0">
                <a:latin typeface="Segoe UI" panose="020B0502040204020203" pitchFamily="34" charset="0"/>
                <a:ea typeface="Verdana" pitchFamily="34" charset="0"/>
                <a:cs typeface="Segoe UI" panose="020B0502040204020203" pitchFamily="34" charset="0"/>
              </a:rPr>
              <a:t>.</a:t>
            </a:r>
          </a:p>
          <a:p>
            <a:pPr>
              <a:buNone/>
            </a:pPr>
            <a:r>
              <a:rPr lang="en-US" sz="2000" b="1" dirty="0">
                <a:latin typeface="Segoe UI" panose="020B0502040204020203" pitchFamily="34" charset="0"/>
                <a:ea typeface="Verdana" pitchFamily="34" charset="0"/>
                <a:cs typeface="Segoe UI" panose="020B0502040204020203" pitchFamily="34" charset="0"/>
              </a:rPr>
              <a:t>Disadvantages:</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dirty="0">
                <a:latin typeface="Segoe UI" panose="020B0502040204020203" pitchFamily="34" charset="0"/>
                <a:ea typeface="Verdana" pitchFamily="34" charset="0"/>
                <a:cs typeface="Segoe UI" panose="020B0502040204020203" pitchFamily="34" charset="0"/>
              </a:rPr>
              <a:t>Depth-limited search also has a disadvantage of </a:t>
            </a:r>
            <a:r>
              <a:rPr lang="en-US" sz="2000" dirty="0">
                <a:highlight>
                  <a:srgbClr val="00FFFF"/>
                </a:highlight>
                <a:latin typeface="Segoe UI" panose="020B0502040204020203" pitchFamily="34" charset="0"/>
                <a:ea typeface="Verdana" pitchFamily="34" charset="0"/>
                <a:cs typeface="Segoe UI" panose="020B0502040204020203" pitchFamily="34" charset="0"/>
              </a:rPr>
              <a:t>incompleteness</a:t>
            </a:r>
            <a:r>
              <a:rPr lang="en-US" sz="2000" dirty="0">
                <a:latin typeface="Segoe UI" panose="020B0502040204020203" pitchFamily="34" charset="0"/>
                <a:ea typeface="Verdana" pitchFamily="34" charset="0"/>
                <a:cs typeface="Segoe UI" panose="020B0502040204020203" pitchFamily="34" charset="0"/>
              </a:rPr>
              <a:t>.</a:t>
            </a:r>
          </a:p>
          <a:p>
            <a:pPr lvl="0"/>
            <a:r>
              <a:rPr lang="en-US" sz="2000" dirty="0">
                <a:latin typeface="Segoe UI" panose="020B0502040204020203" pitchFamily="34" charset="0"/>
                <a:ea typeface="Verdana" pitchFamily="34" charset="0"/>
                <a:cs typeface="Segoe UI" panose="020B0502040204020203" pitchFamily="34" charset="0"/>
              </a:rPr>
              <a:t>It may </a:t>
            </a:r>
            <a:r>
              <a:rPr lang="en-US" sz="2000" dirty="0">
                <a:highlight>
                  <a:srgbClr val="00FFFF"/>
                </a:highlight>
                <a:latin typeface="Segoe UI" panose="020B0502040204020203" pitchFamily="34" charset="0"/>
                <a:ea typeface="Verdana" pitchFamily="34" charset="0"/>
                <a:cs typeface="Segoe UI" panose="020B0502040204020203" pitchFamily="34" charset="0"/>
              </a:rPr>
              <a:t>not be optimal </a:t>
            </a:r>
            <a:r>
              <a:rPr lang="en-US" sz="2000" dirty="0">
                <a:latin typeface="Segoe UI" panose="020B0502040204020203" pitchFamily="34" charset="0"/>
                <a:ea typeface="Verdana" pitchFamily="34" charset="0"/>
                <a:cs typeface="Segoe UI" panose="020B0502040204020203" pitchFamily="34" charset="0"/>
              </a:rPr>
              <a:t>if the problem has </a:t>
            </a:r>
            <a:r>
              <a:rPr lang="en-US" sz="2000" dirty="0">
                <a:highlight>
                  <a:srgbClr val="00FFFF"/>
                </a:highlight>
                <a:latin typeface="Segoe UI" panose="020B0502040204020203" pitchFamily="34" charset="0"/>
                <a:ea typeface="Verdana" pitchFamily="34" charset="0"/>
                <a:cs typeface="Segoe UI" panose="020B0502040204020203" pitchFamily="34" charset="0"/>
              </a:rPr>
              <a:t>more than one </a:t>
            </a:r>
            <a:r>
              <a:rPr lang="en-US" sz="2000" dirty="0">
                <a:latin typeface="Segoe UI" panose="020B0502040204020203" pitchFamily="34" charset="0"/>
                <a:ea typeface="Verdana" pitchFamily="34" charset="0"/>
                <a:cs typeface="Segoe UI" panose="020B0502040204020203" pitchFamily="34" charset="0"/>
              </a:rPr>
              <a:t>solution.</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5BCA179-D995-4E27-9F1E-03EB55A1AD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6CB9669-7784-4296-B1F7-49A01BF25B02}"/>
              </a:ext>
            </a:extLst>
          </p:cNvPr>
          <p:cNvSpPr/>
          <p:nvPr/>
        </p:nvSpPr>
        <p:spPr>
          <a:xfrm>
            <a:off x="2895600" y="3670663"/>
            <a:ext cx="609600" cy="60960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221071"/>
            <a:ext cx="7886700" cy="639989"/>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4. Uniform-cost Search Algorithm:</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pic>
        <p:nvPicPr>
          <p:cNvPr id="4" name="Content Placeholder 3" descr="Uninformed Search Algorithm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300" y="1196340"/>
            <a:ext cx="4800600" cy="4800600"/>
          </a:xfrm>
          <a:prstGeom prst="rect">
            <a:avLst/>
          </a:prstGeom>
          <a:noFill/>
          <a:ln>
            <a:noFill/>
          </a:ln>
        </p:spPr>
      </p:pic>
      <p:graphicFrame>
        <p:nvGraphicFramePr>
          <p:cNvPr id="6" name="Table 6">
            <a:extLst>
              <a:ext uri="{FF2B5EF4-FFF2-40B4-BE49-F238E27FC236}">
                <a16:creationId xmlns:a16="http://schemas.microsoft.com/office/drawing/2014/main" id="{FF9594D8-5764-4C64-8185-CBFAE2BA8335}"/>
              </a:ext>
            </a:extLst>
          </p:cNvPr>
          <p:cNvGraphicFramePr>
            <a:graphicFrameLocks noGrp="1"/>
          </p:cNvGraphicFramePr>
          <p:nvPr/>
        </p:nvGraphicFramePr>
        <p:xfrm>
          <a:off x="5486400" y="1371600"/>
          <a:ext cx="3352800" cy="4450080"/>
        </p:xfrm>
        <a:graphic>
          <a:graphicData uri="http://schemas.openxmlformats.org/drawingml/2006/table">
            <a:tbl>
              <a:tblPr firstRow="1" bandRow="1">
                <a:tableStyleId>{5C22544A-7EE6-4342-B048-85BDC9FD1C3A}</a:tableStyleId>
              </a:tblPr>
              <a:tblGrid>
                <a:gridCol w="708005">
                  <a:extLst>
                    <a:ext uri="{9D8B030D-6E8A-4147-A177-3AD203B41FA5}">
                      <a16:colId xmlns:a16="http://schemas.microsoft.com/office/drawing/2014/main" val="3640253455"/>
                    </a:ext>
                  </a:extLst>
                </a:gridCol>
                <a:gridCol w="2644795">
                  <a:extLst>
                    <a:ext uri="{9D8B030D-6E8A-4147-A177-3AD203B41FA5}">
                      <a16:colId xmlns:a16="http://schemas.microsoft.com/office/drawing/2014/main" val="4147371561"/>
                    </a:ext>
                  </a:extLst>
                </a:gridCol>
              </a:tblGrid>
              <a:tr h="370840">
                <a:tc>
                  <a:txBody>
                    <a:bodyPr/>
                    <a:lstStyle/>
                    <a:p>
                      <a:endParaRPr lang="en-US" sz="160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Segoe UI" panose="020B0502040204020203" pitchFamily="34" charset="0"/>
                          <a:cs typeface="Segoe UI" panose="020B0502040204020203" pitchFamily="34" charset="0"/>
                        </a:rPr>
                        <a:t>S = Initial State and G = Goal State, Start with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058518916"/>
                  </a:ext>
                </a:extLst>
              </a:tr>
              <a:tr h="370840">
                <a:tc>
                  <a:txBody>
                    <a:bodyPr/>
                    <a:lstStyle/>
                    <a:p>
                      <a:r>
                        <a:rPr lang="en-US" sz="1600" dirty="0">
                          <a:latin typeface="Segoe UI" panose="020B0502040204020203" pitchFamily="34" charset="0"/>
                          <a:cs typeface="Segoe UI" panose="020B0502040204020203" pitchFamily="34" charset="0"/>
                        </a:rPr>
                        <a:t>Step1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latin typeface="Segoe UI" panose="020B0502040204020203" pitchFamily="34" charset="0"/>
                          <a:cs typeface="Segoe UI" panose="020B0502040204020203" pitchFamily="34" charset="0"/>
                        </a:rPr>
                        <a:t>SA = 1 and SB = 4, so choose SA and explore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6977260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latin typeface="Segoe UI" panose="020B0502040204020203" pitchFamily="34" charset="0"/>
                          <a:cs typeface="Segoe UI" panose="020B0502040204020203" pitchFamily="34" charset="0"/>
                        </a:rPr>
                        <a:t>SAC = 4 and SAD = 3, so choose SAD and explore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8236029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latin typeface="Segoe UI" panose="020B0502040204020203" pitchFamily="34" charset="0"/>
                          <a:cs typeface="Segoe UI" panose="020B0502040204020203" pitchFamily="34" charset="0"/>
                        </a:rPr>
                        <a:t>SADF = 7 and SADG = 6, so choose SADG and Explore G, </a:t>
                      </a:r>
                      <a:r>
                        <a:rPr lang="en-US" sz="1600" dirty="0">
                          <a:highlight>
                            <a:srgbClr val="FFFF00"/>
                          </a:highlight>
                          <a:latin typeface="Segoe UI" panose="020B0502040204020203" pitchFamily="34" charset="0"/>
                          <a:cs typeface="Segoe UI" panose="020B0502040204020203" pitchFamily="34" charset="0"/>
                        </a:rPr>
                        <a:t>which is a Goal</a:t>
                      </a:r>
                      <a:r>
                        <a:rPr lang="en-US" sz="1600" dirty="0">
                          <a:latin typeface="Segoe UI" panose="020B0502040204020203" pitchFamily="34" charset="0"/>
                          <a:cs typeface="Segoe UI" panose="020B0502040204020203"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7840451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Step4</a:t>
                      </a:r>
                    </a:p>
                    <a:p>
                      <a:endParaRPr lang="en-US" sz="1600"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latin typeface="Segoe UI" panose="020B0502040204020203" pitchFamily="34" charset="0"/>
                          <a:cs typeface="Segoe UI" panose="020B0502040204020203" pitchFamily="34" charset="0"/>
                        </a:rPr>
                        <a:t>Terminates the search and returns Solution Path SADG with cost =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06229791"/>
                  </a:ext>
                </a:extLst>
              </a:tr>
              <a:tr h="370840">
                <a:tc>
                  <a:txBody>
                    <a:bodyPr/>
                    <a:lstStyle/>
                    <a:p>
                      <a:r>
                        <a:rPr lang="en-US" sz="1600" dirty="0">
                          <a:latin typeface="Segoe UI" panose="020B0502040204020203" pitchFamily="34" charset="0"/>
                          <a:cs typeface="Segoe UI" panose="020B0502040204020203" pitchFamily="34" charset="0"/>
                        </a:rPr>
                        <a:t>Note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highlight>
                            <a:srgbClr val="FFFF00"/>
                          </a:highlight>
                          <a:latin typeface="Segoe UI" panose="020B0502040204020203" pitchFamily="34" charset="0"/>
                          <a:cs typeface="Segoe UI" panose="020B0502040204020203" pitchFamily="34" charset="0"/>
                        </a:rPr>
                        <a:t>Three possible Solutions</a:t>
                      </a:r>
                      <a:r>
                        <a:rPr lang="en-US" sz="1600" dirty="0">
                          <a:latin typeface="Segoe UI" panose="020B0502040204020203" pitchFamily="34" charset="0"/>
                          <a:cs typeface="Segoe UI" panose="020B0502040204020203" pitchFamily="34" charset="0"/>
                        </a:rPr>
                        <a:t>:</a:t>
                      </a:r>
                    </a:p>
                    <a:p>
                      <a:r>
                        <a:rPr lang="en-US" sz="1600" dirty="0">
                          <a:latin typeface="Segoe UI" panose="020B0502040204020203" pitchFamily="34" charset="0"/>
                          <a:cs typeface="Segoe UI" panose="020B0502040204020203" pitchFamily="34" charset="0"/>
                        </a:rPr>
                        <a:t>SBG with cost = 9</a:t>
                      </a:r>
                    </a:p>
                    <a:p>
                      <a:r>
                        <a:rPr lang="en-US" sz="1600" dirty="0">
                          <a:latin typeface="Segoe UI" panose="020B0502040204020203" pitchFamily="34" charset="0"/>
                          <a:cs typeface="Segoe UI" panose="020B0502040204020203" pitchFamily="34" charset="0"/>
                        </a:rPr>
                        <a:t>SACEG with cost = 14</a:t>
                      </a:r>
                    </a:p>
                    <a:p>
                      <a:r>
                        <a:rPr lang="en-US" sz="1600" dirty="0">
                          <a:highlight>
                            <a:srgbClr val="FF00FF"/>
                          </a:highlight>
                          <a:latin typeface="Segoe UI" panose="020B0502040204020203" pitchFamily="34" charset="0"/>
                          <a:cs typeface="Segoe UI" panose="020B0502040204020203" pitchFamily="34" charset="0"/>
                        </a:rPr>
                        <a:t>SADG with cost =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224607412"/>
                  </a:ext>
                </a:extLst>
              </a:tr>
            </a:tbl>
          </a:graphicData>
        </a:graphic>
      </p:graphicFrame>
      <p:pic>
        <p:nvPicPr>
          <p:cNvPr id="8" name="Picture 7">
            <a:extLst>
              <a:ext uri="{FF2B5EF4-FFF2-40B4-BE49-F238E27FC236}">
                <a16:creationId xmlns:a16="http://schemas.microsoft.com/office/drawing/2014/main" id="{773D143E-BF5C-4139-B78A-20FFF6F583E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65378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normAutofit/>
          </a:bodyPr>
          <a:lstStyle/>
          <a:p>
            <a:pPr algn="l"/>
            <a:r>
              <a:rPr lang="en-US" sz="2800" dirty="0">
                <a:ln w="0"/>
                <a:solidFill>
                  <a:schemeClr val="accent1"/>
                </a:solidFill>
                <a:effectLst>
                  <a:outerShdw blurRad="38100" dist="25400" dir="5400000" algn="ctr" rotWithShape="0">
                    <a:srgbClr val="6E747A">
                      <a:alpha val="43000"/>
                    </a:srgbClr>
                  </a:outerShdw>
                </a:effectLst>
                <a:latin typeface="Verdana" pitchFamily="34" charset="0"/>
                <a:ea typeface="Verdana" pitchFamily="34" charset="0"/>
                <a:cs typeface="Verdana" pitchFamily="34" charset="0"/>
              </a:rPr>
              <a:t>Contents</a:t>
            </a:r>
          </a:p>
        </p:txBody>
      </p:sp>
      <p:sp>
        <p:nvSpPr>
          <p:cNvPr id="3" name="Content Placeholder 2"/>
          <p:cNvSpPr>
            <a:spLocks noGrp="1"/>
          </p:cNvSpPr>
          <p:nvPr>
            <p:ph idx="1"/>
          </p:nvPr>
        </p:nvSpPr>
        <p:spPr>
          <a:xfrm>
            <a:off x="628650" y="1219200"/>
            <a:ext cx="7886700" cy="4957763"/>
          </a:xfrm>
        </p:spPr>
        <p:txBody>
          <a:bodyPr>
            <a:normAutofit/>
          </a:bodyPr>
          <a:lstStyle/>
          <a:p>
            <a:pPr marL="0" indent="0">
              <a:buNone/>
            </a:pPr>
            <a:r>
              <a:rPr lang="en-US" sz="21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Searching Techniques:</a:t>
            </a:r>
          </a:p>
          <a:p>
            <a:pPr marL="0" indent="0">
              <a:buNone/>
            </a:pPr>
            <a:endParaRPr lang="en-US" sz="21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 Uninformed Search Methods</a:t>
            </a:r>
          </a:p>
          <a:p>
            <a:pPr marL="0" lvl="0" indent="0">
              <a:buNone/>
            </a:pP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Breadth First Search (BFS)</a:t>
            </a:r>
          </a:p>
          <a:p>
            <a:pPr marL="0" indent="0">
              <a:buNone/>
            </a:pP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Depth First Search (DFS)</a:t>
            </a:r>
          </a:p>
          <a:p>
            <a:pPr marL="0" lvl="0" indent="0">
              <a:buNone/>
            </a:pP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 Informed Search Methods </a:t>
            </a: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lvl="0">
              <a:buNone/>
            </a:pPr>
            <a:r>
              <a:rPr lang="en-US" sz="2000" dirty="0">
                <a:latin typeface="Segoe UI" panose="020B0502040204020203" pitchFamily="34" charset="0"/>
                <a:ea typeface="Verdana" pitchFamily="34" charset="0"/>
                <a:cs typeface="Segoe UI" panose="020B0502040204020203" pitchFamily="34" charset="0"/>
              </a:rPr>
              <a:t>                         </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Hill climbing search</a:t>
            </a:r>
          </a:p>
          <a:p>
            <a:pPr lvl="0">
              <a:buNone/>
            </a:pP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Best First Search</a:t>
            </a:r>
          </a:p>
          <a:p>
            <a:pPr lvl="0">
              <a:buNone/>
            </a:pP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A* Search</a:t>
            </a:r>
          </a:p>
          <a:p>
            <a:pPr lvl="0">
              <a:buNone/>
            </a:pP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 Heuristic Function</a:t>
            </a:r>
            <a:endParaRPr lang="en-US" sz="3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268D57C1-2BCA-4F9F-96F7-CB4317E6005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8982" y="421564"/>
            <a:ext cx="7958641" cy="6033023"/>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20</a:t>
            </a:fld>
            <a:endParaRPr sz="1235">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7883" y="403412"/>
            <a:ext cx="8068234" cy="6051176"/>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21</a:t>
            </a:fld>
            <a:endParaRPr sz="1235">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7883" y="403412"/>
            <a:ext cx="8068234" cy="6051176"/>
          </a:xfrm>
          <a:prstGeom prst="rect">
            <a:avLst/>
          </a:prstGeom>
          <a:blipFill>
            <a:blip r:embed="rId2" cstate="print"/>
            <a:stretch>
              <a:fillRect/>
            </a:stretch>
          </a:blipFill>
        </p:spPr>
        <p:txBody>
          <a:bodyPr wrap="square" lIns="0" tIns="0" rIns="0" bIns="0" rtlCol="0"/>
          <a:lstStyle/>
          <a:p>
            <a:endParaRPr sz="1588"/>
          </a:p>
        </p:txBody>
      </p:sp>
      <p:sp>
        <p:nvSpPr>
          <p:cNvPr id="3" name="object 3"/>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22</a:t>
            </a:fld>
            <a:endParaRPr sz="1235">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23</a:t>
            </a:fld>
            <a:endParaRPr sz="1235">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24</a:t>
            </a:fld>
            <a:endParaRPr sz="1235">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8484107" y="6070853"/>
              <a:ext cx="749300" cy="292100"/>
            </a:xfrm>
            <a:custGeom>
              <a:avLst/>
              <a:gdLst/>
              <a:ahLst/>
              <a:cxnLst/>
              <a:rect l="l" t="t" r="r" b="b"/>
              <a:pathLst>
                <a:path w="749300" h="292100">
                  <a:moveTo>
                    <a:pt x="749046" y="291846"/>
                  </a:moveTo>
                  <a:lnTo>
                    <a:pt x="749046" y="0"/>
                  </a:lnTo>
                  <a:lnTo>
                    <a:pt x="0" y="0"/>
                  </a:lnTo>
                  <a:lnTo>
                    <a:pt x="0" y="291846"/>
                  </a:lnTo>
                  <a:lnTo>
                    <a:pt x="749046"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25</a:t>
            </a:fld>
            <a:endParaRPr sz="1235">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44453"/>
            <a:chOff x="457200" y="457200"/>
            <a:chExt cx="9144000" cy="6850380"/>
          </a:xfrm>
        </p:grpSpPr>
        <p:sp>
          <p:nvSpPr>
            <p:cNvPr id="3" name="object 3"/>
            <p:cNvSpPr/>
            <p:nvPr/>
          </p:nvSpPr>
          <p:spPr>
            <a:xfrm>
              <a:off x="457200" y="457200"/>
              <a:ext cx="9143999" cy="685038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134100"/>
              <a:ext cx="1384935" cy="228600"/>
            </a:xfrm>
            <a:custGeom>
              <a:avLst/>
              <a:gdLst/>
              <a:ahLst/>
              <a:cxnLst/>
              <a:rect l="l" t="t" r="r" b="b"/>
              <a:pathLst>
                <a:path w="1384934" h="228600">
                  <a:moveTo>
                    <a:pt x="1384553" y="228600"/>
                  </a:moveTo>
                  <a:lnTo>
                    <a:pt x="1384553" y="0"/>
                  </a:lnTo>
                  <a:lnTo>
                    <a:pt x="0" y="0"/>
                  </a:lnTo>
                  <a:lnTo>
                    <a:pt x="0" y="228600"/>
                  </a:lnTo>
                  <a:lnTo>
                    <a:pt x="1384553" y="228600"/>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26</a:t>
            </a:fld>
            <a:endParaRPr sz="1235">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27</a:t>
            </a:fld>
            <a:endParaRPr sz="1235">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28</a:t>
            </a:fld>
            <a:endParaRPr sz="1235">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29</a:t>
            </a:fld>
            <a:endParaRPr sz="1235">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Uninformed Search Algorithms</a:t>
            </a:r>
          </a:p>
        </p:txBody>
      </p:sp>
      <p:sp>
        <p:nvSpPr>
          <p:cNvPr id="3" name="Content Placeholder 2"/>
          <p:cNvSpPr>
            <a:spLocks noGrp="1"/>
          </p:cNvSpPr>
          <p:nvPr>
            <p:ph idx="1"/>
          </p:nvPr>
        </p:nvSpPr>
        <p:spPr>
          <a:xfrm>
            <a:off x="628650" y="1219200"/>
            <a:ext cx="7886700" cy="4957763"/>
          </a:xfrm>
        </p:spPr>
        <p:txBody>
          <a:bodyPr>
            <a:normAutofit/>
          </a:bodyPr>
          <a:lstStyle/>
          <a:p>
            <a:pPr marL="0" indent="0">
              <a:buNone/>
            </a:pPr>
            <a:r>
              <a:rPr lang="en-US" sz="2000" u="sng" dirty="0">
                <a:latin typeface="Segoe UI" panose="020B0502040204020203" pitchFamily="34" charset="0"/>
                <a:ea typeface="Verdana" pitchFamily="34" charset="0"/>
                <a:cs typeface="Segoe UI" panose="020B0502040204020203" pitchFamily="34" charset="0"/>
              </a:rPr>
              <a:t>Uninformed search </a:t>
            </a:r>
            <a:r>
              <a:rPr lang="en-US" sz="2000" dirty="0">
                <a:latin typeface="Segoe UI" panose="020B0502040204020203" pitchFamily="34" charset="0"/>
                <a:ea typeface="Verdana" pitchFamily="34" charset="0"/>
                <a:cs typeface="Segoe UI" panose="020B0502040204020203" pitchFamily="34" charset="0"/>
              </a:rPr>
              <a:t>is a class of </a:t>
            </a:r>
            <a:r>
              <a:rPr lang="en-US" sz="2000" u="sng" dirty="0">
                <a:latin typeface="Segoe UI" panose="020B0502040204020203" pitchFamily="34" charset="0"/>
                <a:ea typeface="Verdana" pitchFamily="34" charset="0"/>
                <a:cs typeface="Segoe UI" panose="020B0502040204020203" pitchFamily="34" charset="0"/>
              </a:rPr>
              <a:t>general-purpose</a:t>
            </a:r>
            <a:r>
              <a:rPr lang="en-US" sz="2000" dirty="0">
                <a:latin typeface="Segoe UI" panose="020B0502040204020203" pitchFamily="34" charset="0"/>
                <a:ea typeface="Verdana" pitchFamily="34" charset="0"/>
                <a:cs typeface="Segoe UI" panose="020B0502040204020203" pitchFamily="34" charset="0"/>
              </a:rPr>
              <a:t> search algorithms which operates in </a:t>
            </a:r>
            <a:r>
              <a:rPr lang="en-US" sz="2000" dirty="0">
                <a:highlight>
                  <a:srgbClr val="FFFF00"/>
                </a:highlight>
                <a:latin typeface="Segoe UI" panose="020B0502040204020203" pitchFamily="34" charset="0"/>
                <a:ea typeface="Verdana" pitchFamily="34" charset="0"/>
                <a:cs typeface="Segoe UI" panose="020B0502040204020203" pitchFamily="34" charset="0"/>
              </a:rPr>
              <a:t>brute force-way</a:t>
            </a:r>
            <a:r>
              <a:rPr lang="en-US" sz="2000" dirty="0">
                <a:latin typeface="Segoe UI" panose="020B0502040204020203" pitchFamily="34" charset="0"/>
                <a:ea typeface="Verdana" pitchFamily="34" charset="0"/>
                <a:cs typeface="Segoe UI" panose="020B0502040204020203" pitchFamily="34" charset="0"/>
              </a:rPr>
              <a:t>. </a:t>
            </a:r>
          </a:p>
          <a:p>
            <a:pPr marL="0" indent="0">
              <a:buNone/>
            </a:pPr>
            <a:r>
              <a:rPr lang="en-US" sz="2000" dirty="0">
                <a:latin typeface="Segoe UI" panose="020B0502040204020203" pitchFamily="34" charset="0"/>
                <a:ea typeface="Verdana" pitchFamily="34" charset="0"/>
                <a:cs typeface="Segoe UI" panose="020B0502040204020203" pitchFamily="34" charset="0"/>
              </a:rPr>
              <a:t>It do not have additional information about </a:t>
            </a:r>
            <a:r>
              <a:rPr lang="en-US" sz="2000" u="sng" dirty="0">
                <a:latin typeface="Segoe UI" panose="020B0502040204020203" pitchFamily="34" charset="0"/>
                <a:ea typeface="Verdana" pitchFamily="34" charset="0"/>
                <a:cs typeface="Segoe UI" panose="020B0502040204020203" pitchFamily="34" charset="0"/>
              </a:rPr>
              <a:t>state</a:t>
            </a:r>
            <a:r>
              <a:rPr lang="en-US" sz="2000" dirty="0">
                <a:latin typeface="Segoe UI" panose="020B0502040204020203" pitchFamily="34" charset="0"/>
                <a:ea typeface="Verdana" pitchFamily="34" charset="0"/>
                <a:cs typeface="Segoe UI" panose="020B0502040204020203" pitchFamily="34" charset="0"/>
              </a:rPr>
              <a:t> or </a:t>
            </a:r>
            <a:r>
              <a:rPr lang="en-US" sz="2000" u="sng" dirty="0">
                <a:latin typeface="Segoe UI" panose="020B0502040204020203" pitchFamily="34" charset="0"/>
                <a:ea typeface="Verdana" pitchFamily="34" charset="0"/>
                <a:cs typeface="Segoe UI" panose="020B0502040204020203" pitchFamily="34" charset="0"/>
              </a:rPr>
              <a:t>search space</a:t>
            </a:r>
            <a:r>
              <a:rPr lang="en-US" sz="2000" dirty="0">
                <a:latin typeface="Segoe UI" panose="020B0502040204020203" pitchFamily="34" charset="0"/>
                <a:ea typeface="Verdana" pitchFamily="34" charset="0"/>
                <a:cs typeface="Segoe UI" panose="020B0502040204020203" pitchFamily="34" charset="0"/>
              </a:rPr>
              <a:t> other than how to traverse the tree, so it is also called </a:t>
            </a:r>
            <a:r>
              <a:rPr lang="en-US" sz="2000" u="sng" dirty="0">
                <a:latin typeface="Segoe UI" panose="020B0502040204020203" pitchFamily="34" charset="0"/>
                <a:ea typeface="Verdana" pitchFamily="34" charset="0"/>
                <a:cs typeface="Segoe UI" panose="020B0502040204020203" pitchFamily="34" charset="0"/>
              </a:rPr>
              <a:t>blind search</a:t>
            </a:r>
            <a:r>
              <a:rPr lang="en-US" sz="2000" dirty="0">
                <a:latin typeface="Segoe UI" panose="020B0502040204020203" pitchFamily="34" charset="0"/>
                <a:ea typeface="Verdana" pitchFamily="34" charset="0"/>
                <a:cs typeface="Segoe UI" panose="020B0502040204020203" pitchFamily="34" charset="0"/>
              </a:rPr>
              <a:t>. (</a:t>
            </a:r>
            <a:r>
              <a:rPr lang="en-US" sz="2000" dirty="0">
                <a:highlight>
                  <a:srgbClr val="00FFFF"/>
                </a:highlight>
                <a:latin typeface="Segoe UI" panose="020B0502040204020203" pitchFamily="34" charset="0"/>
                <a:ea typeface="Verdana" pitchFamily="34" charset="0"/>
                <a:cs typeface="Segoe UI" panose="020B0502040204020203" pitchFamily="34" charset="0"/>
              </a:rPr>
              <a:t>no idea about goal</a:t>
            </a:r>
            <a:r>
              <a:rPr lang="en-US" sz="2000" dirty="0">
                <a:latin typeface="Segoe UI" panose="020B0502040204020203" pitchFamily="34" charset="0"/>
                <a:ea typeface="Verdana" pitchFamily="34" charset="0"/>
                <a:cs typeface="Segoe UI" panose="020B0502040204020203" pitchFamily="34" charset="0"/>
              </a:rPr>
              <a:t>)</a:t>
            </a:r>
          </a:p>
          <a:p>
            <a:pPr>
              <a:buNone/>
            </a:pPr>
            <a:endParaRPr lang="en-US" sz="2000" dirty="0">
              <a:latin typeface="Segoe UI" panose="020B0502040204020203" pitchFamily="34" charset="0"/>
              <a:ea typeface="Verdana" pitchFamily="34" charset="0"/>
              <a:cs typeface="Segoe UI" panose="020B0502040204020203" pitchFamily="34" charset="0"/>
            </a:endParaRPr>
          </a:p>
          <a:p>
            <a:pPr>
              <a:buNone/>
            </a:pPr>
            <a:r>
              <a:rPr lang="en-US" sz="2000" dirty="0">
                <a:latin typeface="Segoe UI" panose="020B0502040204020203" pitchFamily="34" charset="0"/>
                <a:ea typeface="Verdana" pitchFamily="34" charset="0"/>
                <a:cs typeface="Segoe UI" panose="020B0502040204020203" pitchFamily="34" charset="0"/>
              </a:rPr>
              <a:t>Types of </a:t>
            </a:r>
            <a:r>
              <a:rPr lang="en-US" sz="2000" u="sng" dirty="0">
                <a:latin typeface="Segoe UI" panose="020B0502040204020203" pitchFamily="34" charset="0"/>
                <a:ea typeface="Verdana" pitchFamily="34" charset="0"/>
                <a:cs typeface="Segoe UI" panose="020B0502040204020203" pitchFamily="34" charset="0"/>
              </a:rPr>
              <a:t>Uninformed search</a:t>
            </a:r>
            <a:r>
              <a:rPr lang="en-US" sz="2000" dirty="0">
                <a:latin typeface="Segoe UI" panose="020B0502040204020203" pitchFamily="34" charset="0"/>
                <a:ea typeface="Verdana" pitchFamily="34" charset="0"/>
                <a:cs typeface="Segoe UI" panose="020B0502040204020203" pitchFamily="34" charset="0"/>
              </a:rPr>
              <a:t> algorithms:</a:t>
            </a:r>
          </a:p>
          <a:p>
            <a:pPr lvl="0"/>
            <a:r>
              <a:rPr lang="en-US" sz="2000" b="1" dirty="0">
                <a:latin typeface="Segoe UI" panose="020B0502040204020203" pitchFamily="34" charset="0"/>
                <a:ea typeface="Verdana" pitchFamily="34" charset="0"/>
                <a:cs typeface="Segoe UI" panose="020B0502040204020203" pitchFamily="34" charset="0"/>
              </a:rPr>
              <a:t>Breadth-first Search</a:t>
            </a:r>
          </a:p>
          <a:p>
            <a:pPr lvl="0"/>
            <a:r>
              <a:rPr lang="en-US" sz="2000" b="1" dirty="0">
                <a:latin typeface="Segoe UI" panose="020B0502040204020203" pitchFamily="34" charset="0"/>
                <a:ea typeface="Verdana" pitchFamily="34" charset="0"/>
                <a:cs typeface="Segoe UI" panose="020B0502040204020203" pitchFamily="34" charset="0"/>
              </a:rPr>
              <a:t>Depth-first Search</a:t>
            </a:r>
          </a:p>
          <a:p>
            <a:pPr lvl="0"/>
            <a:r>
              <a:rPr lang="en-US" sz="2000" dirty="0">
                <a:latin typeface="Segoe UI" panose="020B0502040204020203" pitchFamily="34" charset="0"/>
                <a:ea typeface="Verdana" pitchFamily="34" charset="0"/>
                <a:cs typeface="Segoe UI" panose="020B0502040204020203" pitchFamily="34" charset="0"/>
              </a:rPr>
              <a:t>Depth-limited Search</a:t>
            </a:r>
          </a:p>
          <a:p>
            <a:pPr lvl="0"/>
            <a:r>
              <a:rPr lang="en-US" sz="2000" dirty="0">
                <a:latin typeface="Segoe UI" panose="020B0502040204020203" pitchFamily="34" charset="0"/>
                <a:ea typeface="Verdana" pitchFamily="34" charset="0"/>
                <a:cs typeface="Segoe UI" panose="020B0502040204020203" pitchFamily="34" charset="0"/>
              </a:rPr>
              <a:t>Iterative deepening depth-first search</a:t>
            </a:r>
          </a:p>
          <a:p>
            <a:pPr lvl="0"/>
            <a:r>
              <a:rPr lang="en-US" sz="2000" dirty="0">
                <a:latin typeface="Segoe UI" panose="020B0502040204020203" pitchFamily="34" charset="0"/>
                <a:ea typeface="Verdana" pitchFamily="34" charset="0"/>
                <a:cs typeface="Segoe UI" panose="020B0502040204020203" pitchFamily="34" charset="0"/>
              </a:rPr>
              <a:t>Uniform cost search</a:t>
            </a:r>
          </a:p>
          <a:p>
            <a:pPr lvl="0"/>
            <a:r>
              <a:rPr lang="en-US" sz="2000" dirty="0">
                <a:latin typeface="Segoe UI" panose="020B0502040204020203" pitchFamily="34" charset="0"/>
                <a:ea typeface="Verdana" pitchFamily="34" charset="0"/>
                <a:cs typeface="Segoe UI" panose="020B0502040204020203" pitchFamily="34" charset="0"/>
              </a:rPr>
              <a:t>Bidirectional Search</a:t>
            </a:r>
          </a:p>
          <a:p>
            <a:endParaRPr lang="en-US" sz="3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3E8BDD0-DB48-4C74-9670-84B390ADA5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30</a:t>
            </a:fld>
            <a:endParaRPr sz="1235">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23454" y="6045708"/>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31</a:t>
            </a:fld>
            <a:endParaRPr sz="1235">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867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32</a:t>
            </a:fld>
            <a:endParaRPr sz="1235">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36407" y="6070853"/>
              <a:ext cx="1384300" cy="292100"/>
            </a:xfrm>
            <a:custGeom>
              <a:avLst/>
              <a:gdLst/>
              <a:ahLst/>
              <a:cxnLst/>
              <a:rect l="l" t="t" r="r" b="b"/>
              <a:pathLst>
                <a:path w="1384300" h="292100">
                  <a:moveTo>
                    <a:pt x="1383792" y="291846"/>
                  </a:moveTo>
                  <a:lnTo>
                    <a:pt x="1383792" y="0"/>
                  </a:lnTo>
                  <a:lnTo>
                    <a:pt x="0" y="0"/>
                  </a:lnTo>
                  <a:lnTo>
                    <a:pt x="0" y="291846"/>
                  </a:lnTo>
                  <a:lnTo>
                    <a:pt x="1383792"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33</a:t>
            </a:fld>
            <a:endParaRPr sz="1235">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34</a:t>
            </a:fld>
            <a:endParaRPr sz="1235">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35</a:t>
            </a:fld>
            <a:endParaRPr sz="1235">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36</a:t>
            </a:fld>
            <a:endParaRPr sz="1235">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7883" y="403412"/>
            <a:ext cx="8068235" cy="6051176"/>
            <a:chOff x="457200" y="457200"/>
            <a:chExt cx="9144000" cy="6858000"/>
          </a:xfrm>
        </p:grpSpPr>
        <p:sp>
          <p:nvSpPr>
            <p:cNvPr id="3" name="object 3"/>
            <p:cNvSpPr/>
            <p:nvPr/>
          </p:nvSpPr>
          <p:spPr>
            <a:xfrm>
              <a:off x="457200" y="457200"/>
              <a:ext cx="9143999" cy="6858000"/>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848600" y="6070853"/>
              <a:ext cx="1384935" cy="292100"/>
            </a:xfrm>
            <a:custGeom>
              <a:avLst/>
              <a:gdLst/>
              <a:ahLst/>
              <a:cxnLst/>
              <a:rect l="l" t="t" r="r" b="b"/>
              <a:pathLst>
                <a:path w="1384934" h="292100">
                  <a:moveTo>
                    <a:pt x="1384553" y="291846"/>
                  </a:moveTo>
                  <a:lnTo>
                    <a:pt x="1384553" y="0"/>
                  </a:lnTo>
                  <a:lnTo>
                    <a:pt x="0" y="0"/>
                  </a:lnTo>
                  <a:lnTo>
                    <a:pt x="0" y="291846"/>
                  </a:lnTo>
                  <a:lnTo>
                    <a:pt x="1384553" y="291846"/>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7"/>
            <a:ext cx="330574" cy="180306"/>
          </a:xfrm>
          <a:prstGeom prst="rect">
            <a:avLst/>
          </a:prstGeom>
        </p:spPr>
        <p:txBody>
          <a:bodyPr vert="horz" wrap="square" lIns="0" tIns="0" rIns="0" bIns="0" rtlCol="0">
            <a:spAutoFit/>
          </a:bodyPr>
          <a:lstStyle/>
          <a:p>
            <a:pPr marL="34180">
              <a:lnSpc>
                <a:spcPts val="1452"/>
              </a:lnSpc>
            </a:pPr>
            <a:fld id="{81D60167-4931-47E6-BA6A-407CBD079E47}" type="slidenum">
              <a:rPr sz="1235" spc="-4" dirty="0">
                <a:latin typeface="Arial"/>
                <a:cs typeface="Arial"/>
              </a:rPr>
              <a:pPr marL="34180">
                <a:lnSpc>
                  <a:spcPts val="1452"/>
                </a:lnSpc>
              </a:pPr>
              <a:t>37</a:t>
            </a:fld>
            <a:endParaRPr sz="1235">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4. Uniform-cost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44167"/>
            <a:ext cx="8229600" cy="5440362"/>
          </a:xfrm>
        </p:spPr>
        <p:txBody>
          <a:bodyPr>
            <a:noAutofit/>
          </a:bodyPr>
          <a:lstStyle/>
          <a:p>
            <a:pPr algn="just"/>
            <a:r>
              <a:rPr lang="en-US" sz="2000" u="sng" dirty="0">
                <a:latin typeface="Segoe UI" panose="020B0502040204020203" pitchFamily="34" charset="0"/>
                <a:ea typeface="Verdana" pitchFamily="34" charset="0"/>
                <a:cs typeface="Segoe UI" panose="020B0502040204020203" pitchFamily="34" charset="0"/>
              </a:rPr>
              <a:t>Uniform-cost search </a:t>
            </a:r>
            <a:r>
              <a:rPr lang="en-US" sz="2000" dirty="0">
                <a:latin typeface="Segoe UI" panose="020B0502040204020203" pitchFamily="34" charset="0"/>
                <a:ea typeface="Verdana" pitchFamily="34" charset="0"/>
                <a:cs typeface="Segoe UI" panose="020B0502040204020203" pitchFamily="34" charset="0"/>
              </a:rPr>
              <a:t>is a searching algorithm used for traversing a </a:t>
            </a:r>
            <a:r>
              <a:rPr lang="en-US" sz="2000" dirty="0">
                <a:highlight>
                  <a:srgbClr val="FFFF00"/>
                </a:highlight>
                <a:latin typeface="Segoe UI" panose="020B0502040204020203" pitchFamily="34" charset="0"/>
                <a:ea typeface="Verdana" pitchFamily="34" charset="0"/>
                <a:cs typeface="Segoe UI" panose="020B0502040204020203" pitchFamily="34" charset="0"/>
              </a:rPr>
              <a:t>weighted</a:t>
            </a:r>
            <a:r>
              <a:rPr lang="en-US" sz="2000" dirty="0">
                <a:latin typeface="Segoe UI" panose="020B0502040204020203" pitchFamily="34" charset="0"/>
                <a:ea typeface="Verdana" pitchFamily="34" charset="0"/>
                <a:cs typeface="Segoe UI" panose="020B0502040204020203" pitchFamily="34" charset="0"/>
              </a:rPr>
              <a:t> tree or graph. </a:t>
            </a:r>
          </a:p>
          <a:p>
            <a:pPr algn="just"/>
            <a:r>
              <a:rPr lang="en-US" sz="2000" dirty="0">
                <a:latin typeface="Segoe UI" panose="020B0502040204020203" pitchFamily="34" charset="0"/>
                <a:ea typeface="Verdana" pitchFamily="34" charset="0"/>
                <a:cs typeface="Segoe UI" panose="020B0502040204020203" pitchFamily="34" charset="0"/>
              </a:rPr>
              <a:t>The </a:t>
            </a:r>
            <a:r>
              <a:rPr lang="en-US" sz="2000" dirty="0">
                <a:highlight>
                  <a:srgbClr val="FFFF00"/>
                </a:highlight>
                <a:latin typeface="Segoe UI" panose="020B0502040204020203" pitchFamily="34" charset="0"/>
                <a:ea typeface="Verdana" pitchFamily="34" charset="0"/>
                <a:cs typeface="Segoe UI" panose="020B0502040204020203" pitchFamily="34" charset="0"/>
              </a:rPr>
              <a:t>primary goal </a:t>
            </a:r>
            <a:r>
              <a:rPr lang="en-US" sz="2000" dirty="0">
                <a:latin typeface="Segoe UI" panose="020B0502040204020203" pitchFamily="34" charset="0"/>
                <a:ea typeface="Verdana" pitchFamily="34" charset="0"/>
                <a:cs typeface="Segoe UI" panose="020B0502040204020203" pitchFamily="34" charset="0"/>
              </a:rPr>
              <a:t>of the uniform-cost search is to find a path to the goal node which has the </a:t>
            </a:r>
            <a:r>
              <a:rPr lang="en-US" sz="2000" dirty="0">
                <a:highlight>
                  <a:srgbClr val="00FFFF"/>
                </a:highlight>
                <a:latin typeface="Segoe UI" panose="020B0502040204020203" pitchFamily="34" charset="0"/>
                <a:ea typeface="Verdana" pitchFamily="34" charset="0"/>
                <a:cs typeface="Segoe UI" panose="020B0502040204020203" pitchFamily="34" charset="0"/>
              </a:rPr>
              <a:t>lowest cumulative cost</a:t>
            </a:r>
            <a:r>
              <a:rPr lang="en-US" sz="2000" dirty="0">
                <a:latin typeface="Segoe UI" panose="020B0502040204020203" pitchFamily="34" charset="0"/>
                <a:ea typeface="Verdana" pitchFamily="34" charset="0"/>
                <a:cs typeface="Segoe UI" panose="020B0502040204020203" pitchFamily="34" charset="0"/>
              </a:rPr>
              <a:t>. </a:t>
            </a:r>
          </a:p>
          <a:p>
            <a:pPr algn="just"/>
            <a:r>
              <a:rPr lang="en-US" sz="2000" dirty="0">
                <a:latin typeface="Segoe UI" panose="020B0502040204020203" pitchFamily="34" charset="0"/>
                <a:ea typeface="Verdana" pitchFamily="34" charset="0"/>
                <a:cs typeface="Segoe UI" panose="020B0502040204020203" pitchFamily="34" charset="0"/>
              </a:rPr>
              <a:t>A uniform-cost search algorithm is implemented by the </a:t>
            </a:r>
            <a:r>
              <a:rPr lang="en-US" sz="2000" dirty="0">
                <a:highlight>
                  <a:srgbClr val="00FFFF"/>
                </a:highlight>
                <a:latin typeface="Segoe UI" panose="020B0502040204020203" pitchFamily="34" charset="0"/>
                <a:ea typeface="Verdana" pitchFamily="34" charset="0"/>
                <a:cs typeface="Segoe UI" panose="020B0502040204020203" pitchFamily="34" charset="0"/>
              </a:rPr>
              <a:t>priority queue</a:t>
            </a:r>
            <a:r>
              <a:rPr lang="en-US" sz="2000" dirty="0">
                <a:latin typeface="Segoe UI" panose="020B0502040204020203" pitchFamily="34" charset="0"/>
                <a:ea typeface="Verdana" pitchFamily="34" charset="0"/>
                <a:cs typeface="Segoe UI" panose="020B0502040204020203" pitchFamily="34" charset="0"/>
              </a:rPr>
              <a:t>. It gives </a:t>
            </a:r>
            <a:r>
              <a:rPr lang="en-US" sz="2000" dirty="0">
                <a:highlight>
                  <a:srgbClr val="FFFF00"/>
                </a:highlight>
                <a:latin typeface="Segoe UI" panose="020B0502040204020203" pitchFamily="34" charset="0"/>
                <a:ea typeface="Verdana" pitchFamily="34" charset="0"/>
                <a:cs typeface="Segoe UI" panose="020B0502040204020203" pitchFamily="34" charset="0"/>
              </a:rPr>
              <a:t>maximum priority </a:t>
            </a:r>
            <a:r>
              <a:rPr lang="en-US" sz="2000" dirty="0">
                <a:latin typeface="Segoe UI" panose="020B0502040204020203" pitchFamily="34" charset="0"/>
                <a:ea typeface="Verdana" pitchFamily="34" charset="0"/>
                <a:cs typeface="Segoe UI" panose="020B0502040204020203" pitchFamily="34" charset="0"/>
              </a:rPr>
              <a:t>to the </a:t>
            </a:r>
            <a:r>
              <a:rPr lang="en-US" sz="2000" dirty="0">
                <a:highlight>
                  <a:srgbClr val="00FFFF"/>
                </a:highlight>
                <a:latin typeface="Segoe UI" panose="020B0502040204020203" pitchFamily="34" charset="0"/>
                <a:ea typeface="Verdana" pitchFamily="34" charset="0"/>
                <a:cs typeface="Segoe UI" panose="020B0502040204020203" pitchFamily="34" charset="0"/>
              </a:rPr>
              <a:t>lowest cumulative cost</a:t>
            </a:r>
            <a:r>
              <a:rPr lang="en-US" sz="2000" dirty="0">
                <a:latin typeface="Segoe UI" panose="020B0502040204020203" pitchFamily="34" charset="0"/>
                <a:ea typeface="Verdana" pitchFamily="34" charset="0"/>
                <a:cs typeface="Segoe UI" panose="020B0502040204020203" pitchFamily="34" charset="0"/>
              </a:rPr>
              <a:t>. </a:t>
            </a:r>
          </a:p>
          <a:p>
            <a:pPr>
              <a:buNone/>
            </a:pPr>
            <a:r>
              <a:rPr lang="en-US" sz="2000" b="1" dirty="0">
                <a:latin typeface="Segoe UI" panose="020B0502040204020203" pitchFamily="34" charset="0"/>
                <a:ea typeface="Verdana" pitchFamily="34" charset="0"/>
                <a:cs typeface="Segoe UI" panose="020B0502040204020203" pitchFamily="34" charset="0"/>
              </a:rPr>
              <a:t>Advantages:</a:t>
            </a:r>
            <a:endParaRPr lang="en-US" sz="2000" dirty="0">
              <a:latin typeface="Segoe UI" panose="020B0502040204020203" pitchFamily="34" charset="0"/>
              <a:ea typeface="Verdana" pitchFamily="34" charset="0"/>
              <a:cs typeface="Segoe UI" panose="020B0502040204020203" pitchFamily="34" charset="0"/>
            </a:endParaRPr>
          </a:p>
          <a:p>
            <a:pPr lvl="0" algn="just"/>
            <a:r>
              <a:rPr lang="en-US" sz="2000" dirty="0">
                <a:latin typeface="Segoe UI" panose="020B0502040204020203" pitchFamily="34" charset="0"/>
                <a:ea typeface="Verdana" pitchFamily="34" charset="0"/>
                <a:cs typeface="Segoe UI" panose="020B0502040204020203" pitchFamily="34" charset="0"/>
              </a:rPr>
              <a:t>Uniform cost search is </a:t>
            </a:r>
            <a:r>
              <a:rPr lang="en-US" sz="2000" dirty="0">
                <a:highlight>
                  <a:srgbClr val="00FFFF"/>
                </a:highlight>
                <a:latin typeface="Segoe UI" panose="020B0502040204020203" pitchFamily="34" charset="0"/>
                <a:ea typeface="Verdana" pitchFamily="34" charset="0"/>
                <a:cs typeface="Segoe UI" panose="020B0502040204020203" pitchFamily="34" charset="0"/>
              </a:rPr>
              <a:t>optimal</a:t>
            </a:r>
            <a:r>
              <a:rPr lang="en-US" sz="2000" dirty="0">
                <a:latin typeface="Segoe UI" panose="020B0502040204020203" pitchFamily="34" charset="0"/>
                <a:ea typeface="Verdana" pitchFamily="34" charset="0"/>
                <a:cs typeface="Segoe UI" panose="020B0502040204020203" pitchFamily="34" charset="0"/>
              </a:rPr>
              <a:t> because at every state the path with the least cost is chosen.</a:t>
            </a:r>
          </a:p>
          <a:p>
            <a:pPr>
              <a:buNone/>
            </a:pPr>
            <a:r>
              <a:rPr lang="en-US" sz="2000" b="1" dirty="0">
                <a:latin typeface="Segoe UI" panose="020B0502040204020203" pitchFamily="34" charset="0"/>
                <a:ea typeface="Verdana" pitchFamily="34" charset="0"/>
                <a:cs typeface="Segoe UI" panose="020B0502040204020203" pitchFamily="34" charset="0"/>
              </a:rPr>
              <a:t>Disadvantages:</a:t>
            </a:r>
            <a:endParaRPr lang="en-US" sz="2000" dirty="0">
              <a:latin typeface="Segoe UI" panose="020B0502040204020203" pitchFamily="34" charset="0"/>
              <a:ea typeface="Verdana" pitchFamily="34" charset="0"/>
              <a:cs typeface="Segoe UI" panose="020B0502040204020203" pitchFamily="34" charset="0"/>
            </a:endParaRPr>
          </a:p>
          <a:p>
            <a:pPr lvl="0" algn="just"/>
            <a:r>
              <a:rPr lang="en-US" sz="2000" dirty="0">
                <a:latin typeface="Segoe UI" panose="020B0502040204020203" pitchFamily="34" charset="0"/>
                <a:ea typeface="Verdana" pitchFamily="34" charset="0"/>
                <a:cs typeface="Segoe UI" panose="020B0502040204020203" pitchFamily="34" charset="0"/>
              </a:rPr>
              <a:t>It does not care about the number of steps involve in searching and only concerned about path cost. Due to which this algorithm may be stuck in an </a:t>
            </a:r>
            <a:r>
              <a:rPr lang="en-US" sz="2000" dirty="0">
                <a:highlight>
                  <a:srgbClr val="FFFF00"/>
                </a:highlight>
                <a:latin typeface="Segoe UI" panose="020B0502040204020203" pitchFamily="34" charset="0"/>
                <a:ea typeface="Verdana" pitchFamily="34" charset="0"/>
                <a:cs typeface="Segoe UI" panose="020B0502040204020203" pitchFamily="34" charset="0"/>
              </a:rPr>
              <a:t>infinite loop</a:t>
            </a:r>
            <a:r>
              <a:rPr lang="en-US" sz="2000" dirty="0">
                <a:latin typeface="Segoe UI" panose="020B0502040204020203" pitchFamily="34" charset="0"/>
                <a:ea typeface="Verdana" pitchFamily="34" charset="0"/>
                <a:cs typeface="Segoe UI" panose="020B0502040204020203" pitchFamily="34" charset="0"/>
              </a:rPr>
              <a:t>.</a:t>
            </a:r>
          </a:p>
          <a:p>
            <a:pPr marL="0" indent="0">
              <a:buNone/>
            </a:pPr>
            <a:endParaRPr lang="en-US" sz="3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3F310E2-016C-472B-9AA2-1D933C2CAC1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1462" y="903513"/>
            <a:ext cx="4050366" cy="445356"/>
          </a:xfrm>
          <a:prstGeom prst="rect">
            <a:avLst/>
          </a:prstGeom>
        </p:spPr>
        <p:txBody>
          <a:bodyPr vert="horz" wrap="square" lIns="0" tIns="10646" rIns="0" bIns="0" rtlCol="0" anchor="ctr">
            <a:spAutoFit/>
          </a:bodyPr>
          <a:lstStyle/>
          <a:p>
            <a:pPr marL="11206">
              <a:lnSpc>
                <a:spcPct val="100000"/>
              </a:lnSpc>
              <a:spcBef>
                <a:spcPts val="84"/>
              </a:spcBef>
            </a:pPr>
            <a:r>
              <a:rPr sz="2824" spc="-150" dirty="0"/>
              <a:t>Iterative Deepening</a:t>
            </a:r>
            <a:r>
              <a:rPr sz="2824" spc="-322" dirty="0"/>
              <a:t> </a:t>
            </a:r>
            <a:r>
              <a:rPr sz="2824" spc="-176" dirty="0"/>
              <a:t>Search</a:t>
            </a:r>
            <a:endParaRPr sz="2824"/>
          </a:p>
        </p:txBody>
      </p:sp>
      <p:sp>
        <p:nvSpPr>
          <p:cNvPr id="3" name="object 3"/>
          <p:cNvSpPr/>
          <p:nvPr/>
        </p:nvSpPr>
        <p:spPr>
          <a:xfrm>
            <a:off x="1243853" y="1941420"/>
            <a:ext cx="2933140" cy="210110"/>
          </a:xfrm>
          <a:prstGeom prst="rect">
            <a:avLst/>
          </a:prstGeom>
          <a:blipFill>
            <a:blip r:embed="rId2" cstate="print"/>
            <a:stretch>
              <a:fillRect/>
            </a:stretch>
          </a:blipFill>
        </p:spPr>
        <p:txBody>
          <a:bodyPr wrap="square" lIns="0" tIns="0" rIns="0" bIns="0" rtlCol="0"/>
          <a:lstStyle/>
          <a:p>
            <a:endParaRPr sz="1588"/>
          </a:p>
        </p:txBody>
      </p:sp>
      <p:sp>
        <p:nvSpPr>
          <p:cNvPr id="4" name="object 4"/>
          <p:cNvSpPr txBox="1">
            <a:spLocks noGrp="1"/>
          </p:cNvSpPr>
          <p:nvPr>
            <p:ph type="sldNum" sz="quarter" idx="7"/>
          </p:nvPr>
        </p:nvSpPr>
        <p:spPr>
          <a:xfrm>
            <a:off x="7889747" y="6747818"/>
            <a:ext cx="325120" cy="22415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7630">
              <a:lnSpc>
                <a:spcPts val="1645"/>
              </a:lnSpc>
            </a:pPr>
            <a:fld id="{81D60167-4931-47E6-BA6A-407CBD079E47}" type="slidenum">
              <a:rPr lang="en-US" spc="-5" smtClean="0"/>
              <a:pPr marL="87630">
                <a:lnSpc>
                  <a:spcPts val="1645"/>
                </a:lnSpc>
              </a:pPr>
              <a:t>39</a:t>
            </a:fld>
            <a:endParaRPr spc="-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9848"/>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1. Breadth-first Search</a:t>
            </a:r>
          </a:p>
        </p:txBody>
      </p:sp>
      <p:sp>
        <p:nvSpPr>
          <p:cNvPr id="3" name="Content Placeholder 2"/>
          <p:cNvSpPr>
            <a:spLocks noGrp="1"/>
          </p:cNvSpPr>
          <p:nvPr>
            <p:ph idx="1"/>
          </p:nvPr>
        </p:nvSpPr>
        <p:spPr>
          <a:xfrm>
            <a:off x="457200" y="967967"/>
            <a:ext cx="8229600" cy="5562600"/>
          </a:xfrm>
        </p:spPr>
        <p:txBody>
          <a:bodyPr>
            <a:normAutofit/>
          </a:bodyPr>
          <a:lstStyle/>
          <a:p>
            <a:pPr marL="0" indent="0">
              <a:buNone/>
            </a:pPr>
            <a:r>
              <a:rPr lang="en-US" sz="2000" dirty="0">
                <a:latin typeface="Segoe UI" panose="020B0502040204020203" pitchFamily="34" charset="0"/>
                <a:ea typeface="Verdana" pitchFamily="34" charset="0"/>
                <a:cs typeface="Segoe UI" panose="020B0502040204020203" pitchFamily="34" charset="0"/>
              </a:rPr>
              <a:t>In the below tree structure, the traversing of the tree using BFS algorithm from the root node </a:t>
            </a:r>
            <a:r>
              <a:rPr lang="en-US" sz="2000" dirty="0">
                <a:highlight>
                  <a:srgbClr val="FFFF00"/>
                </a:highlight>
                <a:latin typeface="Segoe UI" panose="020B0502040204020203" pitchFamily="34" charset="0"/>
                <a:ea typeface="Verdana" pitchFamily="34" charset="0"/>
                <a:cs typeface="Segoe UI" panose="020B0502040204020203" pitchFamily="34" charset="0"/>
              </a:rPr>
              <a:t>S</a:t>
            </a:r>
            <a:r>
              <a:rPr lang="en-US" sz="2000" dirty="0">
                <a:latin typeface="Segoe UI" panose="020B0502040204020203" pitchFamily="34" charset="0"/>
                <a:ea typeface="Verdana" pitchFamily="34" charset="0"/>
                <a:cs typeface="Segoe UI" panose="020B0502040204020203" pitchFamily="34" charset="0"/>
              </a:rPr>
              <a:t> to goal node </a:t>
            </a:r>
            <a:r>
              <a:rPr lang="en-US" sz="2000" dirty="0">
                <a:highlight>
                  <a:srgbClr val="FFFF00"/>
                </a:highlight>
                <a:latin typeface="Segoe UI" panose="020B0502040204020203" pitchFamily="34" charset="0"/>
                <a:ea typeface="Verdana" pitchFamily="34" charset="0"/>
                <a:cs typeface="Segoe UI" panose="020B0502040204020203" pitchFamily="34" charset="0"/>
              </a:rPr>
              <a:t>K </a:t>
            </a:r>
            <a:r>
              <a:rPr lang="en-US" sz="2000" dirty="0">
                <a:latin typeface="Segoe UI" panose="020B0502040204020203" pitchFamily="34" charset="0"/>
                <a:ea typeface="Verdana" pitchFamily="34" charset="0"/>
                <a:cs typeface="Segoe UI" panose="020B0502040204020203" pitchFamily="34" charset="0"/>
              </a:rPr>
              <a:t>is shown. </a:t>
            </a: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r>
              <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S---&gt; A---&gt;B----&gt;C---&gt;D----&gt;G---&gt;H---&gt;E----&gt;F----&gt;I----&gt;K  </a:t>
            </a:r>
          </a:p>
          <a:p>
            <a:pPr marL="0" indent="0">
              <a:buNone/>
            </a:pPr>
            <a:endParaRPr lang="en-US" dirty="0">
              <a:latin typeface="Segoe UI" panose="020B0502040204020203" pitchFamily="34" charset="0"/>
              <a:cs typeface="Segoe UI" panose="020B0502040204020203" pitchFamily="34" charset="0"/>
            </a:endParaRPr>
          </a:p>
        </p:txBody>
      </p:sp>
      <p:pic>
        <p:nvPicPr>
          <p:cNvPr id="4" name="Picture 3" descr="Un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1924050" y="1790700"/>
            <a:ext cx="5295900" cy="4114800"/>
          </a:xfrm>
          <a:prstGeom prst="rect">
            <a:avLst/>
          </a:prstGeom>
          <a:noFill/>
          <a:ln>
            <a:noFill/>
          </a:ln>
        </p:spPr>
      </p:pic>
      <p:pic>
        <p:nvPicPr>
          <p:cNvPr id="5" name="Picture 4">
            <a:extLst>
              <a:ext uri="{FF2B5EF4-FFF2-40B4-BE49-F238E27FC236}">
                <a16:creationId xmlns:a16="http://schemas.microsoft.com/office/drawing/2014/main" id="{89417205-0487-41F9-AEFA-3D54C9EFFDB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163482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1462" y="903513"/>
            <a:ext cx="4050366" cy="445356"/>
          </a:xfrm>
          <a:prstGeom prst="rect">
            <a:avLst/>
          </a:prstGeom>
        </p:spPr>
        <p:txBody>
          <a:bodyPr vert="horz" wrap="square" lIns="0" tIns="10646" rIns="0" bIns="0" rtlCol="0" anchor="ctr">
            <a:spAutoFit/>
          </a:bodyPr>
          <a:lstStyle/>
          <a:p>
            <a:pPr marL="11206">
              <a:lnSpc>
                <a:spcPct val="100000"/>
              </a:lnSpc>
              <a:spcBef>
                <a:spcPts val="84"/>
              </a:spcBef>
            </a:pPr>
            <a:r>
              <a:rPr sz="2824" spc="-150" dirty="0"/>
              <a:t>Iterative Deepening</a:t>
            </a:r>
            <a:r>
              <a:rPr sz="2824" spc="-322" dirty="0"/>
              <a:t> </a:t>
            </a:r>
            <a:r>
              <a:rPr sz="2824" spc="-176" dirty="0"/>
              <a:t>Search</a:t>
            </a:r>
            <a:endParaRPr sz="2824"/>
          </a:p>
        </p:txBody>
      </p:sp>
      <p:sp>
        <p:nvSpPr>
          <p:cNvPr id="3" name="object 3"/>
          <p:cNvSpPr/>
          <p:nvPr/>
        </p:nvSpPr>
        <p:spPr>
          <a:xfrm>
            <a:off x="1243853" y="1975037"/>
            <a:ext cx="6437779" cy="437029"/>
          </a:xfrm>
          <a:prstGeom prst="rect">
            <a:avLst/>
          </a:prstGeom>
          <a:blipFill>
            <a:blip r:embed="rId2" cstate="print"/>
            <a:stretch>
              <a:fillRect/>
            </a:stretch>
          </a:blipFill>
        </p:spPr>
        <p:txBody>
          <a:bodyPr wrap="square" lIns="0" tIns="0" rIns="0" bIns="0" rtlCol="0"/>
          <a:lstStyle/>
          <a:p>
            <a:endParaRPr sz="1588"/>
          </a:p>
        </p:txBody>
      </p:sp>
      <p:sp>
        <p:nvSpPr>
          <p:cNvPr id="4" name="object 4"/>
          <p:cNvSpPr txBox="1">
            <a:spLocks noGrp="1"/>
          </p:cNvSpPr>
          <p:nvPr>
            <p:ph type="sldNum" sz="quarter" idx="7"/>
          </p:nvPr>
        </p:nvSpPr>
        <p:spPr>
          <a:xfrm>
            <a:off x="7889747" y="6747818"/>
            <a:ext cx="325120" cy="22415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7630">
              <a:lnSpc>
                <a:spcPts val="1645"/>
              </a:lnSpc>
            </a:pPr>
            <a:fld id="{81D60167-4931-47E6-BA6A-407CBD079E47}" type="slidenum">
              <a:rPr lang="en-US" spc="-5" smtClean="0"/>
              <a:pPr marL="87630">
                <a:lnSpc>
                  <a:spcPts val="1645"/>
                </a:lnSpc>
              </a:pPr>
              <a:t>40</a:t>
            </a:fld>
            <a:endParaRPr spc="-4"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1462" y="903513"/>
            <a:ext cx="4050366" cy="445356"/>
          </a:xfrm>
          <a:prstGeom prst="rect">
            <a:avLst/>
          </a:prstGeom>
        </p:spPr>
        <p:txBody>
          <a:bodyPr vert="horz" wrap="square" lIns="0" tIns="10646" rIns="0" bIns="0" rtlCol="0" anchor="ctr">
            <a:spAutoFit/>
          </a:bodyPr>
          <a:lstStyle/>
          <a:p>
            <a:pPr marL="11206">
              <a:lnSpc>
                <a:spcPct val="100000"/>
              </a:lnSpc>
              <a:spcBef>
                <a:spcPts val="84"/>
              </a:spcBef>
            </a:pPr>
            <a:r>
              <a:rPr sz="2824" spc="-150" dirty="0"/>
              <a:t>Iterative Deepening</a:t>
            </a:r>
            <a:r>
              <a:rPr sz="2824" spc="-322" dirty="0"/>
              <a:t> </a:t>
            </a:r>
            <a:r>
              <a:rPr sz="2824" spc="-176" dirty="0"/>
              <a:t>Search</a:t>
            </a:r>
            <a:endParaRPr sz="2824"/>
          </a:p>
        </p:txBody>
      </p:sp>
      <p:sp>
        <p:nvSpPr>
          <p:cNvPr id="3" name="object 3"/>
          <p:cNvSpPr/>
          <p:nvPr/>
        </p:nvSpPr>
        <p:spPr>
          <a:xfrm>
            <a:off x="1243853" y="1945799"/>
            <a:ext cx="6563846" cy="1546577"/>
          </a:xfrm>
          <a:prstGeom prst="rect">
            <a:avLst/>
          </a:prstGeom>
          <a:blipFill>
            <a:blip r:embed="rId2" cstate="print"/>
            <a:stretch>
              <a:fillRect/>
            </a:stretch>
          </a:blipFill>
        </p:spPr>
        <p:txBody>
          <a:bodyPr wrap="square" lIns="0" tIns="0" rIns="0" bIns="0" rtlCol="0"/>
          <a:lstStyle/>
          <a:p>
            <a:endParaRPr sz="1588"/>
          </a:p>
        </p:txBody>
      </p:sp>
      <p:sp>
        <p:nvSpPr>
          <p:cNvPr id="4" name="object 4"/>
          <p:cNvSpPr txBox="1">
            <a:spLocks noGrp="1"/>
          </p:cNvSpPr>
          <p:nvPr>
            <p:ph type="sldNum" sz="quarter" idx="7"/>
          </p:nvPr>
        </p:nvSpPr>
        <p:spPr>
          <a:xfrm>
            <a:off x="7889747" y="6747818"/>
            <a:ext cx="325120" cy="22415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7630">
              <a:lnSpc>
                <a:spcPts val="1645"/>
              </a:lnSpc>
            </a:pPr>
            <a:fld id="{81D60167-4931-47E6-BA6A-407CBD079E47}" type="slidenum">
              <a:rPr lang="en-US" spc="-5" smtClean="0"/>
              <a:pPr marL="87630">
                <a:lnSpc>
                  <a:spcPts val="1645"/>
                </a:lnSpc>
              </a:pPr>
              <a:t>41</a:t>
            </a:fld>
            <a:endParaRPr spc="-4"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1462" y="903513"/>
            <a:ext cx="4050366" cy="445356"/>
          </a:xfrm>
          <a:prstGeom prst="rect">
            <a:avLst/>
          </a:prstGeom>
        </p:spPr>
        <p:txBody>
          <a:bodyPr vert="horz" wrap="square" lIns="0" tIns="10646" rIns="0" bIns="0" rtlCol="0" anchor="ctr">
            <a:spAutoFit/>
          </a:bodyPr>
          <a:lstStyle/>
          <a:p>
            <a:pPr marL="11206">
              <a:lnSpc>
                <a:spcPct val="100000"/>
              </a:lnSpc>
              <a:spcBef>
                <a:spcPts val="84"/>
              </a:spcBef>
            </a:pPr>
            <a:r>
              <a:rPr sz="2824" spc="-150" dirty="0"/>
              <a:t>Iterative Deepening</a:t>
            </a:r>
            <a:r>
              <a:rPr sz="2824" spc="-322" dirty="0"/>
              <a:t> </a:t>
            </a:r>
            <a:r>
              <a:rPr sz="2824" spc="-176" dirty="0"/>
              <a:t>Search</a:t>
            </a:r>
            <a:endParaRPr sz="2824"/>
          </a:p>
        </p:txBody>
      </p:sp>
      <p:sp>
        <p:nvSpPr>
          <p:cNvPr id="3" name="object 3"/>
          <p:cNvSpPr/>
          <p:nvPr/>
        </p:nvSpPr>
        <p:spPr>
          <a:xfrm>
            <a:off x="1243853" y="1949824"/>
            <a:ext cx="6605868" cy="2983566"/>
          </a:xfrm>
          <a:prstGeom prst="rect">
            <a:avLst/>
          </a:prstGeom>
          <a:blipFill>
            <a:blip r:embed="rId2" cstate="print"/>
            <a:stretch>
              <a:fillRect/>
            </a:stretch>
          </a:blipFill>
        </p:spPr>
        <p:txBody>
          <a:bodyPr wrap="square" lIns="0" tIns="0" rIns="0" bIns="0" rtlCol="0"/>
          <a:lstStyle/>
          <a:p>
            <a:endParaRPr sz="1588"/>
          </a:p>
        </p:txBody>
      </p:sp>
      <p:sp>
        <p:nvSpPr>
          <p:cNvPr id="4" name="object 4"/>
          <p:cNvSpPr txBox="1">
            <a:spLocks noGrp="1"/>
          </p:cNvSpPr>
          <p:nvPr>
            <p:ph type="sldNum" sz="quarter" idx="7"/>
          </p:nvPr>
        </p:nvSpPr>
        <p:spPr>
          <a:xfrm>
            <a:off x="7889747" y="6747818"/>
            <a:ext cx="325120" cy="22415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7630">
              <a:lnSpc>
                <a:spcPts val="1645"/>
              </a:lnSpc>
            </a:pPr>
            <a:fld id="{81D60167-4931-47E6-BA6A-407CBD079E47}" type="slidenum">
              <a:rPr lang="en-US" spc="-5" smtClean="0"/>
              <a:pPr marL="87630">
                <a:lnSpc>
                  <a:spcPts val="1645"/>
                </a:lnSpc>
              </a:pPr>
              <a:t>42</a:t>
            </a:fld>
            <a:endParaRPr spc="-4"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14136" y="221071"/>
            <a:ext cx="7886700" cy="7778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Informed Search Algorithms</a:t>
            </a:r>
          </a:p>
        </p:txBody>
      </p:sp>
      <p:sp>
        <p:nvSpPr>
          <p:cNvPr id="3" name="Content Placeholder 2"/>
          <p:cNvSpPr>
            <a:spLocks noGrp="1"/>
          </p:cNvSpPr>
          <p:nvPr>
            <p:ph idx="1"/>
          </p:nvPr>
        </p:nvSpPr>
        <p:spPr>
          <a:xfrm>
            <a:off x="614136" y="973961"/>
            <a:ext cx="7886700" cy="4351338"/>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Informed search algorithm contains an array of knowledge such as </a:t>
            </a:r>
            <a:r>
              <a:rPr lang="en-US" sz="2000" dirty="0">
                <a:highlight>
                  <a:srgbClr val="00FFFF"/>
                </a:highlight>
                <a:latin typeface="Segoe UI" panose="020B0502040204020203" pitchFamily="34" charset="0"/>
                <a:ea typeface="Verdana" pitchFamily="34" charset="0"/>
                <a:cs typeface="Segoe UI" panose="020B0502040204020203" pitchFamily="34" charset="0"/>
              </a:rPr>
              <a:t>how far</a:t>
            </a:r>
            <a:r>
              <a:rPr lang="en-US" sz="2000" dirty="0">
                <a:latin typeface="Segoe UI" panose="020B0502040204020203" pitchFamily="34" charset="0"/>
                <a:ea typeface="Verdana" pitchFamily="34" charset="0"/>
                <a:cs typeface="Segoe UI" panose="020B0502040204020203" pitchFamily="34" charset="0"/>
              </a:rPr>
              <a:t> we are from the goal, </a:t>
            </a:r>
            <a:r>
              <a:rPr lang="en-US" sz="2000" dirty="0">
                <a:highlight>
                  <a:srgbClr val="00FFFF"/>
                </a:highlight>
                <a:latin typeface="Segoe UI" panose="020B0502040204020203" pitchFamily="34" charset="0"/>
                <a:ea typeface="Verdana" pitchFamily="34" charset="0"/>
                <a:cs typeface="Segoe UI" panose="020B0502040204020203" pitchFamily="34" charset="0"/>
              </a:rPr>
              <a:t>path cost</a:t>
            </a:r>
            <a:r>
              <a:rPr lang="en-US" sz="2000" dirty="0">
                <a:latin typeface="Segoe UI" panose="020B0502040204020203" pitchFamily="34" charset="0"/>
                <a:ea typeface="Verdana" pitchFamily="34" charset="0"/>
                <a:cs typeface="Segoe UI" panose="020B0502040204020203" pitchFamily="34" charset="0"/>
              </a:rPr>
              <a:t>, how to </a:t>
            </a:r>
            <a:r>
              <a:rPr lang="en-US" sz="2000" dirty="0">
                <a:highlight>
                  <a:srgbClr val="00FFFF"/>
                </a:highlight>
                <a:latin typeface="Segoe UI" panose="020B0502040204020203" pitchFamily="34" charset="0"/>
                <a:ea typeface="Verdana" pitchFamily="34" charset="0"/>
                <a:cs typeface="Segoe UI" panose="020B0502040204020203" pitchFamily="34" charset="0"/>
              </a:rPr>
              <a:t>reach to goal </a:t>
            </a:r>
            <a:r>
              <a:rPr lang="en-US" sz="2000" dirty="0">
                <a:latin typeface="Segoe UI" panose="020B0502040204020203" pitchFamily="34" charset="0"/>
                <a:ea typeface="Verdana" pitchFamily="34" charset="0"/>
                <a:cs typeface="Segoe UI" panose="020B0502040204020203" pitchFamily="34" charset="0"/>
              </a:rPr>
              <a:t>node, etc.</a:t>
            </a:r>
          </a:p>
          <a:p>
            <a:r>
              <a:rPr lang="en-US" sz="2000" dirty="0">
                <a:latin typeface="Segoe UI" panose="020B0502040204020203" pitchFamily="34" charset="0"/>
                <a:ea typeface="Verdana" pitchFamily="34" charset="0"/>
                <a:cs typeface="Segoe UI" panose="020B0502040204020203" pitchFamily="34" charset="0"/>
              </a:rPr>
              <a:t>This knowledge help agents to </a:t>
            </a:r>
            <a:r>
              <a:rPr lang="en-US" sz="2000" dirty="0">
                <a:highlight>
                  <a:srgbClr val="00FFFF"/>
                </a:highlight>
                <a:latin typeface="Segoe UI" panose="020B0502040204020203" pitchFamily="34" charset="0"/>
                <a:ea typeface="Verdana" pitchFamily="34" charset="0"/>
                <a:cs typeface="Segoe UI" panose="020B0502040204020203" pitchFamily="34" charset="0"/>
              </a:rPr>
              <a:t>explore less </a:t>
            </a:r>
            <a:r>
              <a:rPr lang="en-US" sz="2000" dirty="0">
                <a:latin typeface="Segoe UI" panose="020B0502040204020203" pitchFamily="34" charset="0"/>
                <a:ea typeface="Verdana" pitchFamily="34" charset="0"/>
                <a:cs typeface="Segoe UI" panose="020B0502040204020203" pitchFamily="34" charset="0"/>
              </a:rPr>
              <a:t>to the search space and find more efficiently the goal node.</a:t>
            </a:r>
          </a:p>
          <a:p>
            <a:r>
              <a:rPr lang="en-US" sz="2000" dirty="0">
                <a:latin typeface="Segoe UI" panose="020B0502040204020203" pitchFamily="34" charset="0"/>
                <a:ea typeface="Verdana" pitchFamily="34" charset="0"/>
                <a:cs typeface="Segoe UI" panose="020B0502040204020203" pitchFamily="34" charset="0"/>
              </a:rPr>
              <a:t>The informed search algorithm is more useful for </a:t>
            </a:r>
            <a:r>
              <a:rPr lang="en-US" sz="2000" dirty="0">
                <a:highlight>
                  <a:srgbClr val="00FFFF"/>
                </a:highlight>
                <a:latin typeface="Segoe UI" panose="020B0502040204020203" pitchFamily="34" charset="0"/>
                <a:ea typeface="Verdana" pitchFamily="34" charset="0"/>
                <a:cs typeface="Segoe UI" panose="020B0502040204020203" pitchFamily="34" charset="0"/>
              </a:rPr>
              <a:t>large search space. </a:t>
            </a:r>
          </a:p>
          <a:p>
            <a:r>
              <a:rPr lang="en-US" sz="2000" dirty="0">
                <a:latin typeface="Segoe UI" panose="020B0502040204020203" pitchFamily="34" charset="0"/>
                <a:ea typeface="Verdana" pitchFamily="34" charset="0"/>
                <a:cs typeface="Segoe UI" panose="020B0502040204020203" pitchFamily="34" charset="0"/>
              </a:rPr>
              <a:t>Informed search algorithm uses the idea of </a:t>
            </a:r>
            <a:r>
              <a:rPr lang="en-US" sz="2000" dirty="0">
                <a:highlight>
                  <a:srgbClr val="00FFFF"/>
                </a:highlight>
                <a:latin typeface="Segoe UI" panose="020B0502040204020203" pitchFamily="34" charset="0"/>
                <a:ea typeface="Verdana" pitchFamily="34" charset="0"/>
                <a:cs typeface="Segoe UI" panose="020B0502040204020203" pitchFamily="34" charset="0"/>
              </a:rPr>
              <a:t>heuristic</a:t>
            </a:r>
            <a:r>
              <a:rPr lang="en-US" sz="2000" dirty="0">
                <a:latin typeface="Segoe UI" panose="020B0502040204020203" pitchFamily="34" charset="0"/>
                <a:ea typeface="Verdana" pitchFamily="34" charset="0"/>
                <a:cs typeface="Segoe UI" panose="020B0502040204020203" pitchFamily="34" charset="0"/>
              </a:rPr>
              <a:t>, so it is also called </a:t>
            </a:r>
            <a:r>
              <a:rPr lang="en-US" sz="2000" dirty="0">
                <a:highlight>
                  <a:srgbClr val="00FF00"/>
                </a:highlight>
                <a:latin typeface="Segoe UI" panose="020B0502040204020203" pitchFamily="34" charset="0"/>
                <a:ea typeface="Verdana" pitchFamily="34" charset="0"/>
                <a:cs typeface="Segoe UI" panose="020B0502040204020203" pitchFamily="34" charset="0"/>
              </a:rPr>
              <a:t>Heuristic search</a:t>
            </a:r>
            <a:r>
              <a:rPr lang="en-US" sz="2000" dirty="0">
                <a:latin typeface="Segoe UI" panose="020B0502040204020203" pitchFamily="34" charset="0"/>
                <a:ea typeface="Verdana" pitchFamily="34" charset="0"/>
                <a:cs typeface="Segoe UI" panose="020B0502040204020203" pitchFamily="34" charset="0"/>
              </a:rPr>
              <a:t>.</a:t>
            </a: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ea typeface="Verdana" pitchFamily="34" charset="0"/>
              <a:cs typeface="Segoe UI" panose="020B0502040204020203" pitchFamily="34" charset="0"/>
            </a:endParaRPr>
          </a:p>
          <a:p>
            <a:pPr marL="0" indent="0">
              <a:buNone/>
            </a:pPr>
            <a:endParaRPr lang="en-US" sz="3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8FE6084-5F75-4C30-9AD9-57D1566C93D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071"/>
            <a:ext cx="8229600" cy="639762"/>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Heuristics function</a:t>
            </a:r>
          </a:p>
        </p:txBody>
      </p:sp>
      <p:sp>
        <p:nvSpPr>
          <p:cNvPr id="3" name="Content Placeholder 2"/>
          <p:cNvSpPr>
            <a:spLocks noGrp="1"/>
          </p:cNvSpPr>
          <p:nvPr>
            <p:ph idx="1"/>
          </p:nvPr>
        </p:nvSpPr>
        <p:spPr>
          <a:xfrm>
            <a:off x="457200" y="971715"/>
            <a:ext cx="8229600" cy="4983163"/>
          </a:xfrm>
        </p:spPr>
        <p:txBody>
          <a:bodyPr>
            <a:normAutofit/>
          </a:bodyPr>
          <a:lstStyle/>
          <a:p>
            <a:pPr algn="just"/>
            <a:r>
              <a:rPr lang="en-US" sz="2000" dirty="0">
                <a:latin typeface="Segoe UI" panose="020B0502040204020203" pitchFamily="34" charset="0"/>
                <a:ea typeface="Verdana" pitchFamily="34" charset="0"/>
                <a:cs typeface="Segoe UI" panose="020B0502040204020203" pitchFamily="34" charset="0"/>
              </a:rPr>
              <a:t>Heuristic is a </a:t>
            </a:r>
            <a:r>
              <a:rPr lang="en-US" sz="2000" dirty="0">
                <a:highlight>
                  <a:srgbClr val="00FF00"/>
                </a:highlight>
                <a:latin typeface="Segoe UI" panose="020B0502040204020203" pitchFamily="34" charset="0"/>
                <a:ea typeface="Verdana" pitchFamily="34" charset="0"/>
                <a:cs typeface="Segoe UI" panose="020B0502040204020203" pitchFamily="34" charset="0"/>
              </a:rPr>
              <a:t>function</a:t>
            </a:r>
            <a:r>
              <a:rPr lang="en-US" sz="2000" dirty="0">
                <a:latin typeface="Segoe UI" panose="020B0502040204020203" pitchFamily="34" charset="0"/>
                <a:ea typeface="Verdana" pitchFamily="34" charset="0"/>
                <a:cs typeface="Segoe UI" panose="020B0502040204020203" pitchFamily="34" charset="0"/>
              </a:rPr>
              <a:t> which is used in </a:t>
            </a:r>
            <a:r>
              <a:rPr lang="en-US" sz="2000" u="sng" dirty="0">
                <a:latin typeface="Segoe UI" panose="020B0502040204020203" pitchFamily="34" charset="0"/>
                <a:ea typeface="Verdana" pitchFamily="34" charset="0"/>
                <a:cs typeface="Segoe UI" panose="020B0502040204020203" pitchFamily="34" charset="0"/>
              </a:rPr>
              <a:t>Informed Search</a:t>
            </a:r>
            <a:r>
              <a:rPr lang="en-US" sz="2000" dirty="0">
                <a:latin typeface="Segoe UI" panose="020B0502040204020203" pitchFamily="34" charset="0"/>
                <a:ea typeface="Verdana" pitchFamily="34" charset="0"/>
                <a:cs typeface="Segoe UI" panose="020B0502040204020203" pitchFamily="34" charset="0"/>
              </a:rPr>
              <a:t>, and it finds the most promising path.  </a:t>
            </a:r>
          </a:p>
          <a:p>
            <a:pPr algn="just"/>
            <a:r>
              <a:rPr lang="en-US" sz="2000" dirty="0">
                <a:latin typeface="Segoe UI" panose="020B0502040204020203" pitchFamily="34" charset="0"/>
                <a:ea typeface="Verdana" pitchFamily="34" charset="0"/>
                <a:cs typeface="Segoe UI" panose="020B0502040204020203" pitchFamily="34" charset="0"/>
              </a:rPr>
              <a:t>The heuristic method, however, might not always give the best solution, but it </a:t>
            </a:r>
            <a:r>
              <a:rPr lang="en-US" sz="2000" u="sng" dirty="0">
                <a:latin typeface="Segoe UI" panose="020B0502040204020203" pitchFamily="34" charset="0"/>
                <a:ea typeface="Verdana" pitchFamily="34" charset="0"/>
                <a:cs typeface="Segoe UI" panose="020B0502040204020203" pitchFamily="34" charset="0"/>
              </a:rPr>
              <a:t>guaranteed</a:t>
            </a:r>
            <a:r>
              <a:rPr lang="en-US" sz="2000" dirty="0">
                <a:latin typeface="Segoe UI" panose="020B0502040204020203" pitchFamily="34" charset="0"/>
                <a:ea typeface="Verdana" pitchFamily="34" charset="0"/>
                <a:cs typeface="Segoe UI" panose="020B0502040204020203" pitchFamily="34" charset="0"/>
              </a:rPr>
              <a:t> to find a </a:t>
            </a:r>
            <a:r>
              <a:rPr lang="en-US" sz="2000" dirty="0">
                <a:highlight>
                  <a:srgbClr val="00FF00"/>
                </a:highlight>
                <a:latin typeface="Segoe UI" panose="020B0502040204020203" pitchFamily="34" charset="0"/>
                <a:ea typeface="Verdana" pitchFamily="34" charset="0"/>
                <a:cs typeface="Segoe UI" panose="020B0502040204020203" pitchFamily="34" charset="0"/>
              </a:rPr>
              <a:t>good solution in reasonable time</a:t>
            </a:r>
            <a:r>
              <a:rPr lang="en-US" sz="2000" dirty="0">
                <a:latin typeface="Segoe UI" panose="020B0502040204020203" pitchFamily="34" charset="0"/>
                <a:ea typeface="Verdana" pitchFamily="34" charset="0"/>
                <a:cs typeface="Segoe UI" panose="020B0502040204020203" pitchFamily="34" charset="0"/>
              </a:rPr>
              <a:t>. </a:t>
            </a:r>
          </a:p>
          <a:p>
            <a:pPr algn="just"/>
            <a:r>
              <a:rPr lang="en-US" sz="2000" dirty="0">
                <a:latin typeface="Segoe UI" panose="020B0502040204020203" pitchFamily="34" charset="0"/>
                <a:ea typeface="Verdana" pitchFamily="34" charset="0"/>
                <a:cs typeface="Segoe UI" panose="020B0502040204020203" pitchFamily="34" charset="0"/>
              </a:rPr>
              <a:t>Heuristic function is represented by </a:t>
            </a:r>
            <a:r>
              <a:rPr lang="en-US" sz="2000" dirty="0">
                <a:highlight>
                  <a:srgbClr val="FFFF00"/>
                </a:highlight>
                <a:latin typeface="Segoe UI" panose="020B0502040204020203" pitchFamily="34" charset="0"/>
                <a:ea typeface="Verdana" pitchFamily="34" charset="0"/>
                <a:cs typeface="Segoe UI" panose="020B0502040204020203" pitchFamily="34" charset="0"/>
              </a:rPr>
              <a:t>h(n)</a:t>
            </a:r>
            <a:r>
              <a:rPr lang="en-US" sz="2000" dirty="0">
                <a:latin typeface="Segoe UI" panose="020B0502040204020203" pitchFamily="34" charset="0"/>
                <a:ea typeface="Verdana" pitchFamily="34" charset="0"/>
                <a:cs typeface="Segoe UI" panose="020B0502040204020203" pitchFamily="34" charset="0"/>
              </a:rPr>
              <a:t>, and it calculates the cost of an </a:t>
            </a:r>
            <a:r>
              <a:rPr lang="en-US" sz="2000" dirty="0">
                <a:highlight>
                  <a:srgbClr val="FFFF00"/>
                </a:highlight>
                <a:latin typeface="Segoe UI" panose="020B0502040204020203" pitchFamily="34" charset="0"/>
                <a:ea typeface="Verdana" pitchFamily="34" charset="0"/>
                <a:cs typeface="Segoe UI" panose="020B0502040204020203" pitchFamily="34" charset="0"/>
              </a:rPr>
              <a:t>optimal path </a:t>
            </a:r>
            <a:r>
              <a:rPr lang="en-US" sz="2000" dirty="0">
                <a:latin typeface="Segoe UI" panose="020B0502040204020203" pitchFamily="34" charset="0"/>
                <a:ea typeface="Verdana" pitchFamily="34" charset="0"/>
                <a:cs typeface="Segoe UI" panose="020B0502040204020203" pitchFamily="34" charset="0"/>
              </a:rPr>
              <a:t>between the pair of states. </a:t>
            </a:r>
          </a:p>
          <a:p>
            <a:pPr algn="just"/>
            <a:r>
              <a:rPr lang="en-US" sz="2000" dirty="0">
                <a:latin typeface="Segoe UI" panose="020B0502040204020203" pitchFamily="34" charset="0"/>
                <a:ea typeface="Verdana" pitchFamily="34" charset="0"/>
                <a:cs typeface="Segoe UI" panose="020B0502040204020203" pitchFamily="34" charset="0"/>
              </a:rPr>
              <a:t>The value of the heuristic function is always </a:t>
            </a:r>
            <a:r>
              <a:rPr lang="en-US" sz="2000" dirty="0">
                <a:highlight>
                  <a:srgbClr val="FFFF00"/>
                </a:highlight>
                <a:latin typeface="Segoe UI" panose="020B0502040204020203" pitchFamily="34" charset="0"/>
                <a:ea typeface="Verdana" pitchFamily="34" charset="0"/>
                <a:cs typeface="Segoe UI" panose="020B0502040204020203" pitchFamily="34" charset="0"/>
              </a:rPr>
              <a:t>positive</a:t>
            </a:r>
            <a:r>
              <a:rPr lang="en-US" sz="1800" dirty="0">
                <a:latin typeface="Segoe UI" panose="020B0502040204020203" pitchFamily="34" charset="0"/>
                <a:ea typeface="Verdana" pitchFamily="34" charset="0"/>
                <a:cs typeface="Segoe UI" panose="020B0502040204020203" pitchFamily="34" charset="0"/>
              </a:rPr>
              <a:t>.</a:t>
            </a:r>
          </a:p>
          <a:p>
            <a:pPr marL="0" indent="0">
              <a:buNone/>
            </a:pPr>
            <a:endParaRPr lang="en-US" sz="1400" b="1" dirty="0">
              <a:latin typeface="Segoe UI" panose="020B0502040204020203" pitchFamily="34" charset="0"/>
              <a:ea typeface="Verdana" pitchFamily="34" charset="0"/>
              <a:cs typeface="Segoe UI" panose="020B0502040204020203" pitchFamily="34" charset="0"/>
            </a:endParaRPr>
          </a:p>
          <a:p>
            <a:pPr marL="0" indent="0">
              <a:buNone/>
            </a:pPr>
            <a:r>
              <a:rPr lang="en-US" sz="2000" b="1" dirty="0">
                <a:latin typeface="Segoe UI" panose="020B0502040204020203" pitchFamily="34" charset="0"/>
                <a:ea typeface="Verdana" pitchFamily="34" charset="0"/>
                <a:cs typeface="Segoe UI" panose="020B0502040204020203" pitchFamily="34" charset="0"/>
              </a:rPr>
              <a:t>Admissibility of the heuristic function is given as:</a:t>
            </a:r>
            <a:endParaRPr lang="en-US" sz="2000" dirty="0">
              <a:latin typeface="Segoe UI" panose="020B0502040204020203" pitchFamily="34" charset="0"/>
              <a:ea typeface="Verdana" pitchFamily="34" charset="0"/>
              <a:cs typeface="Segoe UI" panose="020B0502040204020203" pitchFamily="34" charset="0"/>
            </a:endParaRPr>
          </a:p>
          <a:p>
            <a:pPr lvl="0">
              <a:buNone/>
            </a:pPr>
            <a:r>
              <a:rPr lang="en-US" sz="2000" dirty="0">
                <a:latin typeface="Segoe UI" panose="020B0502040204020203" pitchFamily="34" charset="0"/>
                <a:ea typeface="Verdana" pitchFamily="34" charset="0"/>
                <a:cs typeface="Segoe UI" panose="020B0502040204020203" pitchFamily="34" charset="0"/>
              </a:rPr>
              <a:t>	h(n) &lt;= h*(n)  </a:t>
            </a:r>
          </a:p>
          <a:p>
            <a:pPr>
              <a:buNone/>
            </a:pPr>
            <a:r>
              <a:rPr lang="en-US" sz="2000" dirty="0">
                <a:latin typeface="Segoe UI" panose="020B0502040204020203" pitchFamily="34" charset="0"/>
                <a:ea typeface="Verdana" pitchFamily="34" charset="0"/>
                <a:cs typeface="Segoe UI" panose="020B0502040204020203" pitchFamily="34" charset="0"/>
              </a:rPr>
              <a:t>	Here h(n) is heuristic cost, </a:t>
            </a:r>
          </a:p>
          <a:p>
            <a:pPr>
              <a:buNone/>
            </a:pPr>
            <a:r>
              <a:rPr lang="en-US" sz="2000" dirty="0">
                <a:latin typeface="Segoe UI" panose="020B0502040204020203" pitchFamily="34" charset="0"/>
                <a:ea typeface="Verdana" pitchFamily="34" charset="0"/>
                <a:cs typeface="Segoe UI" panose="020B0502040204020203" pitchFamily="34" charset="0"/>
              </a:rPr>
              <a:t>    and h*(n) is the estimated cost.</a:t>
            </a:r>
          </a:p>
          <a:p>
            <a:endParaRPr lang="en-US" sz="3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8F318DB-191B-4056-A033-DC9C0AEB6B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0770" y="976922"/>
            <a:ext cx="6928596" cy="1435820"/>
          </a:xfrm>
          <a:prstGeom prst="rect">
            <a:avLst/>
          </a:prstGeom>
        </p:spPr>
        <p:txBody>
          <a:bodyPr vert="horz" wrap="square" lIns="0" tIns="10646" rIns="0" bIns="0" rtlCol="0" anchor="ctr">
            <a:spAutoFit/>
          </a:bodyPr>
          <a:lstStyle/>
          <a:p>
            <a:pPr marL="120470" algn="ctr">
              <a:lnSpc>
                <a:spcPct val="100000"/>
              </a:lnSpc>
              <a:spcBef>
                <a:spcPts val="84"/>
              </a:spcBef>
            </a:pPr>
            <a:r>
              <a:rPr sz="3883" b="1" spc="-9" dirty="0">
                <a:latin typeface="Calibri"/>
                <a:cs typeface="Calibri"/>
              </a:rPr>
              <a:t>Heuristic</a:t>
            </a:r>
            <a:r>
              <a:rPr sz="3883" b="1" spc="-18" dirty="0">
                <a:latin typeface="Calibri"/>
                <a:cs typeface="Calibri"/>
              </a:rPr>
              <a:t> </a:t>
            </a:r>
            <a:r>
              <a:rPr sz="3883" b="1" spc="-9" dirty="0">
                <a:latin typeface="Calibri"/>
                <a:cs typeface="Calibri"/>
              </a:rPr>
              <a:t>functions</a:t>
            </a:r>
            <a:endParaRPr sz="3883">
              <a:latin typeface="Calibri"/>
              <a:cs typeface="Calibri"/>
            </a:endParaRPr>
          </a:p>
          <a:p>
            <a:pPr marL="11206" marR="4483">
              <a:lnSpc>
                <a:spcPct val="100000"/>
              </a:lnSpc>
              <a:spcBef>
                <a:spcPts val="146"/>
              </a:spcBef>
            </a:pPr>
            <a:r>
              <a:rPr sz="2647" dirty="0">
                <a:solidFill>
                  <a:srgbClr val="000000"/>
                </a:solidFill>
              </a:rPr>
              <a:t>We </a:t>
            </a:r>
            <a:r>
              <a:rPr sz="2647" spc="-4" dirty="0">
                <a:solidFill>
                  <a:srgbClr val="000000"/>
                </a:solidFill>
              </a:rPr>
              <a:t>can encode each notion of </a:t>
            </a:r>
            <a:r>
              <a:rPr sz="2647" dirty="0">
                <a:solidFill>
                  <a:srgbClr val="000000"/>
                </a:solidFill>
              </a:rPr>
              <a:t>the “ </a:t>
            </a:r>
            <a:r>
              <a:rPr sz="2647" spc="-4" dirty="0">
                <a:solidFill>
                  <a:srgbClr val="000000"/>
                </a:solidFill>
              </a:rPr>
              <a:t>merit” of </a:t>
            </a:r>
            <a:r>
              <a:rPr sz="2647" dirty="0">
                <a:solidFill>
                  <a:srgbClr val="000000"/>
                </a:solidFill>
              </a:rPr>
              <a:t>a </a:t>
            </a:r>
            <a:r>
              <a:rPr sz="2647" spc="-723" dirty="0">
                <a:solidFill>
                  <a:srgbClr val="000000"/>
                </a:solidFill>
              </a:rPr>
              <a:t> </a:t>
            </a:r>
            <a:r>
              <a:rPr sz="2647" dirty="0">
                <a:solidFill>
                  <a:srgbClr val="000000"/>
                </a:solidFill>
              </a:rPr>
              <a:t>state</a:t>
            </a:r>
            <a:r>
              <a:rPr sz="2647" spc="-13" dirty="0">
                <a:solidFill>
                  <a:srgbClr val="000000"/>
                </a:solidFill>
              </a:rPr>
              <a:t> </a:t>
            </a:r>
            <a:r>
              <a:rPr sz="2647" spc="-4" dirty="0">
                <a:solidFill>
                  <a:srgbClr val="000000"/>
                </a:solidFill>
              </a:rPr>
              <a:t>into</a:t>
            </a:r>
            <a:r>
              <a:rPr sz="2647" spc="-13" dirty="0">
                <a:solidFill>
                  <a:srgbClr val="000000"/>
                </a:solidFill>
              </a:rPr>
              <a:t> </a:t>
            </a:r>
            <a:r>
              <a:rPr sz="2647" dirty="0">
                <a:solidFill>
                  <a:srgbClr val="000000"/>
                </a:solidFill>
              </a:rPr>
              <a:t>a</a:t>
            </a:r>
            <a:r>
              <a:rPr sz="2647" spc="-13" dirty="0">
                <a:solidFill>
                  <a:srgbClr val="000000"/>
                </a:solidFill>
              </a:rPr>
              <a:t> </a:t>
            </a:r>
            <a:r>
              <a:rPr sz="2647" spc="-4" dirty="0">
                <a:solidFill>
                  <a:srgbClr val="000000"/>
                </a:solidFill>
              </a:rPr>
              <a:t>heuristic</a:t>
            </a:r>
            <a:r>
              <a:rPr sz="2647" spc="-9" dirty="0">
                <a:solidFill>
                  <a:srgbClr val="000000"/>
                </a:solidFill>
              </a:rPr>
              <a:t> </a:t>
            </a:r>
            <a:r>
              <a:rPr sz="2647" dirty="0">
                <a:solidFill>
                  <a:srgbClr val="000000"/>
                </a:solidFill>
              </a:rPr>
              <a:t>function,</a:t>
            </a:r>
            <a:r>
              <a:rPr sz="2647" spc="-13" dirty="0">
                <a:solidFill>
                  <a:srgbClr val="000000"/>
                </a:solidFill>
              </a:rPr>
              <a:t> </a:t>
            </a:r>
            <a:r>
              <a:rPr sz="2647" dirty="0"/>
              <a:t>h(n).</a:t>
            </a:r>
            <a:endParaRPr sz="2647"/>
          </a:p>
        </p:txBody>
      </p:sp>
      <p:pic>
        <p:nvPicPr>
          <p:cNvPr id="3" name="object 3"/>
          <p:cNvPicPr/>
          <p:nvPr/>
        </p:nvPicPr>
        <p:blipFill>
          <a:blip r:embed="rId2" cstate="print"/>
          <a:stretch>
            <a:fillRect/>
          </a:stretch>
        </p:blipFill>
        <p:spPr>
          <a:xfrm>
            <a:off x="1680883" y="2689412"/>
            <a:ext cx="5912599" cy="1613647"/>
          </a:xfrm>
          <a:prstGeom prst="rect">
            <a:avLst/>
          </a:prstGeom>
        </p:spPr>
      </p:pic>
      <p:sp>
        <p:nvSpPr>
          <p:cNvPr id="4" name="object 4"/>
          <p:cNvSpPr txBox="1"/>
          <p:nvPr/>
        </p:nvSpPr>
        <p:spPr>
          <a:xfrm>
            <a:off x="2430780" y="4365140"/>
            <a:ext cx="4212851" cy="1121940"/>
          </a:xfrm>
          <a:prstGeom prst="rect">
            <a:avLst/>
          </a:prstGeom>
        </p:spPr>
        <p:txBody>
          <a:bodyPr vert="horz" wrap="square" lIns="0" tIns="11206" rIns="0" bIns="0" rtlCol="0">
            <a:spAutoFit/>
          </a:bodyPr>
          <a:lstStyle/>
          <a:p>
            <a:pPr marL="10646" marR="4483" algn="ctr">
              <a:lnSpc>
                <a:spcPct val="150800"/>
              </a:lnSpc>
              <a:spcBef>
                <a:spcPts val="88"/>
              </a:spcBef>
            </a:pPr>
            <a:r>
              <a:rPr sz="1588" spc="-4" dirty="0">
                <a:solidFill>
                  <a:srgbClr val="008000"/>
                </a:solidFill>
                <a:latin typeface="Arial MT"/>
                <a:cs typeface="Arial MT"/>
              </a:rPr>
              <a:t>Heuristics</a:t>
            </a:r>
            <a:r>
              <a:rPr sz="1588" spc="-18" dirty="0">
                <a:solidFill>
                  <a:srgbClr val="008000"/>
                </a:solidFill>
                <a:latin typeface="Arial MT"/>
                <a:cs typeface="Arial MT"/>
              </a:rPr>
              <a:t> </a:t>
            </a:r>
            <a:r>
              <a:rPr sz="1588" spc="-4" dirty="0">
                <a:solidFill>
                  <a:srgbClr val="008000"/>
                </a:solidFill>
                <a:latin typeface="Arial MT"/>
                <a:cs typeface="Arial MT"/>
              </a:rPr>
              <a:t>are</a:t>
            </a:r>
            <a:r>
              <a:rPr sz="1588" spc="-18" dirty="0">
                <a:solidFill>
                  <a:srgbClr val="008000"/>
                </a:solidFill>
                <a:latin typeface="Arial MT"/>
                <a:cs typeface="Arial MT"/>
              </a:rPr>
              <a:t> </a:t>
            </a:r>
            <a:r>
              <a:rPr sz="1588" dirty="0">
                <a:solidFill>
                  <a:srgbClr val="008000"/>
                </a:solidFill>
                <a:latin typeface="Arial MT"/>
                <a:cs typeface="Arial MT"/>
              </a:rPr>
              <a:t>sensitive</a:t>
            </a:r>
            <a:r>
              <a:rPr sz="1588" spc="-18" dirty="0">
                <a:solidFill>
                  <a:srgbClr val="008000"/>
                </a:solidFill>
                <a:latin typeface="Arial MT"/>
                <a:cs typeface="Arial MT"/>
              </a:rPr>
              <a:t> </a:t>
            </a:r>
            <a:r>
              <a:rPr sz="1588" dirty="0">
                <a:solidFill>
                  <a:srgbClr val="008000"/>
                </a:solidFill>
                <a:latin typeface="Arial MT"/>
                <a:cs typeface="Arial MT"/>
              </a:rPr>
              <a:t>to</a:t>
            </a:r>
            <a:r>
              <a:rPr sz="1588" spc="-13" dirty="0">
                <a:solidFill>
                  <a:srgbClr val="008000"/>
                </a:solidFill>
                <a:latin typeface="Arial MT"/>
                <a:cs typeface="Arial MT"/>
              </a:rPr>
              <a:t> </a:t>
            </a:r>
            <a:r>
              <a:rPr sz="1588" dirty="0">
                <a:solidFill>
                  <a:srgbClr val="008000"/>
                </a:solidFill>
                <a:latin typeface="Arial MT"/>
                <a:cs typeface="Arial MT"/>
              </a:rPr>
              <a:t>the</a:t>
            </a:r>
            <a:r>
              <a:rPr sz="1588" spc="-18" dirty="0">
                <a:solidFill>
                  <a:srgbClr val="008000"/>
                </a:solidFill>
                <a:latin typeface="Arial MT"/>
                <a:cs typeface="Arial MT"/>
              </a:rPr>
              <a:t> </a:t>
            </a:r>
            <a:r>
              <a:rPr sz="1588" spc="-4" dirty="0">
                <a:solidFill>
                  <a:srgbClr val="008000"/>
                </a:solidFill>
                <a:latin typeface="Arial MT"/>
                <a:cs typeface="Arial MT"/>
              </a:rPr>
              <a:t>problem</a:t>
            </a:r>
            <a:r>
              <a:rPr sz="1588" spc="-18" dirty="0">
                <a:solidFill>
                  <a:srgbClr val="008000"/>
                </a:solidFill>
                <a:latin typeface="Arial MT"/>
                <a:cs typeface="Arial MT"/>
              </a:rPr>
              <a:t> </a:t>
            </a:r>
            <a:r>
              <a:rPr sz="1588" dirty="0">
                <a:solidFill>
                  <a:srgbClr val="008000"/>
                </a:solidFill>
                <a:latin typeface="Arial MT"/>
                <a:cs typeface="Arial MT"/>
              </a:rPr>
              <a:t>domain. </a:t>
            </a:r>
            <a:r>
              <a:rPr sz="1588" spc="-427" dirty="0">
                <a:solidFill>
                  <a:srgbClr val="008000"/>
                </a:solidFill>
                <a:latin typeface="Arial MT"/>
                <a:cs typeface="Arial MT"/>
              </a:rPr>
              <a:t> </a:t>
            </a:r>
            <a:r>
              <a:rPr sz="1588" dirty="0">
                <a:latin typeface="Arial MT"/>
                <a:cs typeface="Arial MT"/>
              </a:rPr>
              <a:t>Heuristic</a:t>
            </a:r>
            <a:r>
              <a:rPr sz="1588" spc="-18" dirty="0">
                <a:latin typeface="Arial MT"/>
                <a:cs typeface="Arial MT"/>
              </a:rPr>
              <a:t> </a:t>
            </a:r>
            <a:r>
              <a:rPr sz="1588" spc="-4" dirty="0">
                <a:latin typeface="Arial MT"/>
                <a:cs typeface="Arial MT"/>
              </a:rPr>
              <a:t>for</a:t>
            </a:r>
            <a:r>
              <a:rPr sz="1588" spc="-13" dirty="0">
                <a:latin typeface="Arial MT"/>
                <a:cs typeface="Arial MT"/>
              </a:rPr>
              <a:t> </a:t>
            </a:r>
            <a:r>
              <a:rPr sz="1588" dirty="0">
                <a:latin typeface="Arial MT"/>
                <a:cs typeface="Arial MT"/>
              </a:rPr>
              <a:t>planning</a:t>
            </a:r>
            <a:r>
              <a:rPr sz="1588" spc="-22" dirty="0">
                <a:latin typeface="Arial MT"/>
                <a:cs typeface="Arial MT"/>
              </a:rPr>
              <a:t> </a:t>
            </a:r>
            <a:r>
              <a:rPr sz="1588" dirty="0">
                <a:latin typeface="Arial MT"/>
                <a:cs typeface="Arial MT"/>
              </a:rPr>
              <a:t>a</a:t>
            </a:r>
            <a:r>
              <a:rPr sz="1588" spc="-13" dirty="0">
                <a:latin typeface="Arial MT"/>
                <a:cs typeface="Arial MT"/>
              </a:rPr>
              <a:t> </a:t>
            </a:r>
            <a:r>
              <a:rPr sz="1588" dirty="0">
                <a:latin typeface="Arial MT"/>
                <a:cs typeface="Arial MT"/>
              </a:rPr>
              <a:t>path</a:t>
            </a:r>
            <a:r>
              <a:rPr sz="1588" spc="-13" dirty="0">
                <a:latin typeface="Arial MT"/>
                <a:cs typeface="Arial MT"/>
              </a:rPr>
              <a:t> </a:t>
            </a:r>
            <a:r>
              <a:rPr sz="1588" dirty="0">
                <a:latin typeface="Arial MT"/>
                <a:cs typeface="Arial MT"/>
              </a:rPr>
              <a:t>through</a:t>
            </a:r>
            <a:r>
              <a:rPr sz="1588" spc="-13" dirty="0">
                <a:latin typeface="Arial MT"/>
                <a:cs typeface="Arial MT"/>
              </a:rPr>
              <a:t> </a:t>
            </a:r>
            <a:r>
              <a:rPr sz="1588" dirty="0">
                <a:latin typeface="Arial MT"/>
                <a:cs typeface="Arial MT"/>
              </a:rPr>
              <a:t>a</a:t>
            </a:r>
            <a:r>
              <a:rPr sz="1588" spc="-13" dirty="0">
                <a:latin typeface="Arial MT"/>
                <a:cs typeface="Arial MT"/>
              </a:rPr>
              <a:t> </a:t>
            </a:r>
            <a:r>
              <a:rPr sz="1588" dirty="0">
                <a:latin typeface="Arial MT"/>
                <a:cs typeface="Arial MT"/>
              </a:rPr>
              <a:t>maze?</a:t>
            </a:r>
            <a:endParaRPr sz="1588">
              <a:latin typeface="Arial MT"/>
              <a:cs typeface="Arial MT"/>
            </a:endParaRPr>
          </a:p>
          <a:p>
            <a:pPr marL="1121" algn="ctr">
              <a:spcBef>
                <a:spcPts val="988"/>
              </a:spcBef>
            </a:pPr>
            <a:r>
              <a:rPr sz="1588" dirty="0">
                <a:latin typeface="Arial MT"/>
                <a:cs typeface="Arial MT"/>
              </a:rPr>
              <a:t>For</a:t>
            </a:r>
            <a:r>
              <a:rPr sz="1588" spc="-22" dirty="0">
                <a:latin typeface="Arial MT"/>
                <a:cs typeface="Arial MT"/>
              </a:rPr>
              <a:t> </a:t>
            </a:r>
            <a:r>
              <a:rPr sz="1588" dirty="0">
                <a:latin typeface="Arial MT"/>
                <a:cs typeface="Arial MT"/>
              </a:rPr>
              <a:t>solving</a:t>
            </a:r>
            <a:r>
              <a:rPr sz="1588" spc="-22" dirty="0">
                <a:latin typeface="Arial MT"/>
                <a:cs typeface="Arial MT"/>
              </a:rPr>
              <a:t> </a:t>
            </a:r>
            <a:r>
              <a:rPr sz="1588" dirty="0">
                <a:latin typeface="Arial MT"/>
                <a:cs typeface="Arial MT"/>
              </a:rPr>
              <a:t>a</a:t>
            </a:r>
            <a:r>
              <a:rPr sz="1588" spc="-22" dirty="0">
                <a:latin typeface="Arial MT"/>
                <a:cs typeface="Arial MT"/>
              </a:rPr>
              <a:t> </a:t>
            </a:r>
            <a:r>
              <a:rPr sz="1588" dirty="0">
                <a:latin typeface="Arial MT"/>
                <a:cs typeface="Arial MT"/>
              </a:rPr>
              <a:t>Rubick</a:t>
            </a:r>
            <a:r>
              <a:rPr sz="1588" dirty="0">
                <a:latin typeface="MS PGothic"/>
                <a:cs typeface="MS PGothic"/>
              </a:rPr>
              <a:t>’</a:t>
            </a:r>
            <a:r>
              <a:rPr sz="1588" dirty="0">
                <a:latin typeface="Arial MT"/>
                <a:cs typeface="Arial MT"/>
              </a:rPr>
              <a:t>s</a:t>
            </a:r>
            <a:r>
              <a:rPr sz="1588" spc="-26" dirty="0">
                <a:latin typeface="Arial MT"/>
                <a:cs typeface="Arial MT"/>
              </a:rPr>
              <a:t> </a:t>
            </a:r>
            <a:r>
              <a:rPr sz="1588" dirty="0">
                <a:latin typeface="Arial MT"/>
                <a:cs typeface="Arial MT"/>
              </a:rPr>
              <a:t>cube?</a:t>
            </a:r>
            <a:endParaRPr sz="1588">
              <a:latin typeface="Arial MT"/>
              <a:cs typeface="Arial MT"/>
            </a:endParaRPr>
          </a:p>
        </p:txBody>
      </p:sp>
      <p:sp>
        <p:nvSpPr>
          <p:cNvPr id="5" name="object 5"/>
          <p:cNvSpPr txBox="1">
            <a:spLocks noGrp="1"/>
          </p:cNvSpPr>
          <p:nvPr>
            <p:ph type="ftr" sz="quarter" idx="5"/>
          </p:nvPr>
        </p:nvSpPr>
        <p:spPr>
          <a:xfrm>
            <a:off x="840739" y="7071612"/>
            <a:ext cx="1859914"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094"/>
              </a:lnSpc>
            </a:pPr>
            <a:r>
              <a:rPr lang="en-US" spc="-5"/>
              <a:t>CSC384,</a:t>
            </a:r>
            <a:r>
              <a:rPr lang="en-US" spc="-15"/>
              <a:t> </a:t>
            </a:r>
            <a:r>
              <a:rPr lang="en-US" spc="-5"/>
              <a:t>University</a:t>
            </a:r>
            <a:r>
              <a:rPr lang="en-US" spc="-30"/>
              <a:t> </a:t>
            </a:r>
            <a:r>
              <a:rPr lang="en-US" spc="-5"/>
              <a:t>of</a:t>
            </a:r>
            <a:r>
              <a:rPr lang="en-US" spc="-20"/>
              <a:t> </a:t>
            </a:r>
            <a:r>
              <a:rPr lang="en-US" spc="-25"/>
              <a:t>Toronto</a:t>
            </a:r>
            <a:endParaRPr spc="-22"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840739" y="7071612"/>
            <a:ext cx="1859914"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094"/>
              </a:lnSpc>
            </a:pPr>
            <a:r>
              <a:rPr lang="en-US" spc="-5"/>
              <a:t>CSC384,</a:t>
            </a:r>
            <a:r>
              <a:rPr lang="en-US" spc="-15"/>
              <a:t> </a:t>
            </a:r>
            <a:r>
              <a:rPr lang="en-US" spc="-5"/>
              <a:t>University</a:t>
            </a:r>
            <a:r>
              <a:rPr lang="en-US" spc="-30"/>
              <a:t> </a:t>
            </a:r>
            <a:r>
              <a:rPr lang="en-US" spc="-5"/>
              <a:t>of</a:t>
            </a:r>
            <a:r>
              <a:rPr lang="en-US" spc="-20"/>
              <a:t> </a:t>
            </a:r>
            <a:r>
              <a:rPr lang="en-US" spc="-25"/>
              <a:t>Toronto</a:t>
            </a:r>
            <a:endParaRPr spc="-22" dirty="0"/>
          </a:p>
        </p:txBody>
      </p:sp>
      <p:sp>
        <p:nvSpPr>
          <p:cNvPr id="2" name="object 2"/>
          <p:cNvSpPr txBox="1">
            <a:spLocks noGrp="1"/>
          </p:cNvSpPr>
          <p:nvPr>
            <p:ph type="title"/>
          </p:nvPr>
        </p:nvSpPr>
        <p:spPr>
          <a:xfrm>
            <a:off x="2895376" y="813307"/>
            <a:ext cx="3319743" cy="608286"/>
          </a:xfrm>
          <a:prstGeom prst="rect">
            <a:avLst/>
          </a:prstGeom>
        </p:spPr>
        <p:txBody>
          <a:bodyPr vert="horz" wrap="square" lIns="0" tIns="10646" rIns="0" bIns="0" rtlCol="0" anchor="ctr">
            <a:spAutoFit/>
          </a:bodyPr>
          <a:lstStyle/>
          <a:p>
            <a:pPr marL="11206">
              <a:lnSpc>
                <a:spcPct val="100000"/>
              </a:lnSpc>
              <a:spcBef>
                <a:spcPts val="84"/>
              </a:spcBef>
            </a:pPr>
            <a:r>
              <a:rPr sz="3883" b="1" spc="-9" dirty="0">
                <a:solidFill>
                  <a:srgbClr val="008000"/>
                </a:solidFill>
                <a:latin typeface="Calibri"/>
                <a:cs typeface="Calibri"/>
              </a:rPr>
              <a:t>Heuristic</a:t>
            </a:r>
            <a:r>
              <a:rPr sz="3883" b="1" spc="-35" dirty="0">
                <a:solidFill>
                  <a:srgbClr val="008000"/>
                </a:solidFill>
                <a:latin typeface="Calibri"/>
                <a:cs typeface="Calibri"/>
              </a:rPr>
              <a:t> </a:t>
            </a:r>
            <a:r>
              <a:rPr sz="3883" b="1" spc="-4" dirty="0">
                <a:solidFill>
                  <a:srgbClr val="008000"/>
                </a:solidFill>
                <a:latin typeface="Calibri"/>
                <a:cs typeface="Calibri"/>
              </a:rPr>
              <a:t>Search</a:t>
            </a:r>
            <a:endParaRPr sz="3883">
              <a:latin typeface="Calibri"/>
              <a:cs typeface="Calibri"/>
            </a:endParaRPr>
          </a:p>
        </p:txBody>
      </p:sp>
      <p:sp>
        <p:nvSpPr>
          <p:cNvPr id="3" name="object 3"/>
          <p:cNvSpPr txBox="1"/>
          <p:nvPr/>
        </p:nvSpPr>
        <p:spPr>
          <a:xfrm>
            <a:off x="988358" y="1691863"/>
            <a:ext cx="7154956" cy="3988249"/>
          </a:xfrm>
          <a:prstGeom prst="rect">
            <a:avLst/>
          </a:prstGeom>
        </p:spPr>
        <p:txBody>
          <a:bodyPr vert="horz" wrap="square" lIns="0" tIns="10646" rIns="0" bIns="0" rtlCol="0">
            <a:spAutoFit/>
          </a:bodyPr>
          <a:lstStyle/>
          <a:p>
            <a:pPr marL="335634" marR="26896" indent="-302575">
              <a:spcBef>
                <a:spcPts val="84"/>
              </a:spcBef>
              <a:buFont typeface="Arial MT"/>
              <a:buChar char="•"/>
              <a:tabLst>
                <a:tab pos="335634" algn="l"/>
                <a:tab pos="336194" algn="l"/>
              </a:tabLst>
            </a:pPr>
            <a:r>
              <a:rPr sz="2824" spc="-4" dirty="0">
                <a:latin typeface="Calibri"/>
                <a:cs typeface="Calibri"/>
              </a:rPr>
              <a:t>If</a:t>
            </a:r>
            <a:r>
              <a:rPr sz="2824" dirty="0">
                <a:latin typeface="Calibri"/>
                <a:cs typeface="Calibri"/>
              </a:rPr>
              <a:t> </a:t>
            </a:r>
            <a:r>
              <a:rPr sz="2824" dirty="0">
                <a:solidFill>
                  <a:srgbClr val="008000"/>
                </a:solidFill>
                <a:latin typeface="Calibri"/>
                <a:cs typeface="Calibri"/>
              </a:rPr>
              <a:t>h(n</a:t>
            </a:r>
            <a:r>
              <a:rPr sz="2780" baseline="-21164" dirty="0">
                <a:solidFill>
                  <a:srgbClr val="008000"/>
                </a:solidFill>
                <a:latin typeface="Calibri"/>
                <a:cs typeface="Calibri"/>
              </a:rPr>
              <a:t>1</a:t>
            </a:r>
            <a:r>
              <a:rPr sz="2824" dirty="0">
                <a:solidFill>
                  <a:srgbClr val="008000"/>
                </a:solidFill>
                <a:latin typeface="Calibri"/>
                <a:cs typeface="Calibri"/>
              </a:rPr>
              <a:t>)</a:t>
            </a:r>
            <a:r>
              <a:rPr sz="2824" spc="22" dirty="0">
                <a:solidFill>
                  <a:srgbClr val="008000"/>
                </a:solidFill>
                <a:latin typeface="Calibri"/>
                <a:cs typeface="Calibri"/>
              </a:rPr>
              <a:t> </a:t>
            </a:r>
            <a:r>
              <a:rPr sz="2824" spc="-4" dirty="0">
                <a:solidFill>
                  <a:srgbClr val="008000"/>
                </a:solidFill>
                <a:latin typeface="Calibri"/>
                <a:cs typeface="Calibri"/>
              </a:rPr>
              <a:t>&lt;</a:t>
            </a:r>
            <a:r>
              <a:rPr sz="2824" spc="4" dirty="0">
                <a:solidFill>
                  <a:srgbClr val="008000"/>
                </a:solidFill>
                <a:latin typeface="Calibri"/>
                <a:cs typeface="Calibri"/>
              </a:rPr>
              <a:t> </a:t>
            </a:r>
            <a:r>
              <a:rPr sz="2824" dirty="0">
                <a:solidFill>
                  <a:srgbClr val="008000"/>
                </a:solidFill>
                <a:latin typeface="Calibri"/>
                <a:cs typeface="Calibri"/>
              </a:rPr>
              <a:t>h(n</a:t>
            </a:r>
            <a:r>
              <a:rPr sz="2780" baseline="-21164" dirty="0">
                <a:solidFill>
                  <a:srgbClr val="008000"/>
                </a:solidFill>
                <a:latin typeface="Calibri"/>
                <a:cs typeface="Calibri"/>
              </a:rPr>
              <a:t>2</a:t>
            </a:r>
            <a:r>
              <a:rPr sz="2824" dirty="0">
                <a:solidFill>
                  <a:srgbClr val="008000"/>
                </a:solidFill>
                <a:latin typeface="Calibri"/>
                <a:cs typeface="Calibri"/>
              </a:rPr>
              <a:t>)</a:t>
            </a:r>
            <a:r>
              <a:rPr sz="2824" spc="22" dirty="0">
                <a:solidFill>
                  <a:srgbClr val="008000"/>
                </a:solidFill>
                <a:latin typeface="Calibri"/>
                <a:cs typeface="Calibri"/>
              </a:rPr>
              <a:t> </a:t>
            </a:r>
            <a:r>
              <a:rPr sz="2824" spc="-4" dirty="0">
                <a:latin typeface="Calibri"/>
                <a:cs typeface="Calibri"/>
              </a:rPr>
              <a:t>this</a:t>
            </a:r>
            <a:r>
              <a:rPr sz="2824" spc="9" dirty="0">
                <a:latin typeface="Calibri"/>
                <a:cs typeface="Calibri"/>
              </a:rPr>
              <a:t> </a:t>
            </a:r>
            <a:r>
              <a:rPr sz="2824" spc="-9" dirty="0">
                <a:latin typeface="Calibri"/>
                <a:cs typeface="Calibri"/>
              </a:rPr>
              <a:t>means</a:t>
            </a:r>
            <a:r>
              <a:rPr sz="2824" spc="13" dirty="0">
                <a:latin typeface="Calibri"/>
                <a:cs typeface="Calibri"/>
              </a:rPr>
              <a:t> </a:t>
            </a:r>
            <a:r>
              <a:rPr sz="2824" spc="-4" dirty="0">
                <a:latin typeface="Calibri"/>
                <a:cs typeface="Calibri"/>
              </a:rPr>
              <a:t>that</a:t>
            </a:r>
            <a:r>
              <a:rPr sz="2824" spc="13" dirty="0">
                <a:latin typeface="Calibri"/>
                <a:cs typeface="Calibri"/>
              </a:rPr>
              <a:t> </a:t>
            </a:r>
            <a:r>
              <a:rPr sz="2824" spc="-4" dirty="0">
                <a:latin typeface="Calibri"/>
                <a:cs typeface="Calibri"/>
              </a:rPr>
              <a:t>we</a:t>
            </a:r>
            <a:r>
              <a:rPr sz="2824" dirty="0">
                <a:latin typeface="Calibri"/>
                <a:cs typeface="Calibri"/>
              </a:rPr>
              <a:t> </a:t>
            </a:r>
            <a:r>
              <a:rPr sz="2824" spc="-4" dirty="0">
                <a:latin typeface="Calibri"/>
                <a:cs typeface="Calibri"/>
              </a:rPr>
              <a:t>guess</a:t>
            </a:r>
            <a:r>
              <a:rPr sz="2824" dirty="0">
                <a:latin typeface="Calibri"/>
                <a:cs typeface="Calibri"/>
              </a:rPr>
              <a:t> </a:t>
            </a:r>
            <a:r>
              <a:rPr sz="2824" spc="-4" dirty="0">
                <a:latin typeface="Calibri"/>
                <a:cs typeface="Calibri"/>
              </a:rPr>
              <a:t>that</a:t>
            </a:r>
            <a:r>
              <a:rPr sz="2824" spc="18" dirty="0">
                <a:latin typeface="Calibri"/>
                <a:cs typeface="Calibri"/>
              </a:rPr>
              <a:t> </a:t>
            </a:r>
            <a:r>
              <a:rPr sz="2824" spc="-9" dirty="0">
                <a:latin typeface="Calibri"/>
                <a:cs typeface="Calibri"/>
              </a:rPr>
              <a:t>it </a:t>
            </a:r>
            <a:r>
              <a:rPr sz="2824" spc="-627" dirty="0">
                <a:latin typeface="Calibri"/>
                <a:cs typeface="Calibri"/>
              </a:rPr>
              <a:t> </a:t>
            </a:r>
            <a:r>
              <a:rPr sz="2824" spc="-4" dirty="0">
                <a:latin typeface="Calibri"/>
                <a:cs typeface="Calibri"/>
              </a:rPr>
              <a:t>is</a:t>
            </a:r>
            <a:r>
              <a:rPr sz="2824" spc="79" dirty="0">
                <a:latin typeface="Calibri"/>
                <a:cs typeface="Calibri"/>
              </a:rPr>
              <a:t> </a:t>
            </a:r>
            <a:r>
              <a:rPr sz="2824" spc="-9" dirty="0">
                <a:latin typeface="Calibri"/>
                <a:cs typeface="Calibri"/>
              </a:rPr>
              <a:t>cheaper</a:t>
            </a:r>
            <a:r>
              <a:rPr sz="2824" spc="84" dirty="0">
                <a:latin typeface="Calibri"/>
                <a:cs typeface="Calibri"/>
              </a:rPr>
              <a:t> </a:t>
            </a:r>
            <a:r>
              <a:rPr sz="2824" spc="-4" dirty="0">
                <a:latin typeface="Calibri"/>
                <a:cs typeface="Calibri"/>
              </a:rPr>
              <a:t>to</a:t>
            </a:r>
            <a:r>
              <a:rPr sz="2824" spc="79" dirty="0">
                <a:latin typeface="Calibri"/>
                <a:cs typeface="Calibri"/>
              </a:rPr>
              <a:t> </a:t>
            </a:r>
            <a:r>
              <a:rPr sz="2824" spc="-4" dirty="0">
                <a:latin typeface="Calibri"/>
                <a:cs typeface="Calibri"/>
              </a:rPr>
              <a:t>get</a:t>
            </a:r>
            <a:r>
              <a:rPr sz="2824" spc="75" dirty="0">
                <a:latin typeface="Calibri"/>
                <a:cs typeface="Calibri"/>
              </a:rPr>
              <a:t> </a:t>
            </a:r>
            <a:r>
              <a:rPr sz="2824" spc="-4" dirty="0">
                <a:latin typeface="Calibri"/>
                <a:cs typeface="Calibri"/>
              </a:rPr>
              <a:t>to</a:t>
            </a:r>
            <a:r>
              <a:rPr sz="2824" spc="75" dirty="0">
                <a:latin typeface="Calibri"/>
                <a:cs typeface="Calibri"/>
              </a:rPr>
              <a:t> </a:t>
            </a:r>
            <a:r>
              <a:rPr sz="2824" spc="-4" dirty="0">
                <a:latin typeface="Calibri"/>
                <a:cs typeface="Calibri"/>
              </a:rPr>
              <a:t>the</a:t>
            </a:r>
            <a:r>
              <a:rPr sz="2824" spc="84" dirty="0">
                <a:latin typeface="Calibri"/>
                <a:cs typeface="Calibri"/>
              </a:rPr>
              <a:t> </a:t>
            </a:r>
            <a:r>
              <a:rPr sz="2824" spc="-4" dirty="0">
                <a:latin typeface="Calibri"/>
                <a:cs typeface="Calibri"/>
              </a:rPr>
              <a:t>goal</a:t>
            </a:r>
            <a:r>
              <a:rPr sz="2824" spc="93" dirty="0">
                <a:latin typeface="Calibri"/>
                <a:cs typeface="Calibri"/>
              </a:rPr>
              <a:t> </a:t>
            </a:r>
            <a:r>
              <a:rPr sz="2824" spc="-4" dirty="0">
                <a:latin typeface="Calibri"/>
                <a:cs typeface="Calibri"/>
              </a:rPr>
              <a:t>from</a:t>
            </a:r>
            <a:r>
              <a:rPr sz="2824" spc="79" dirty="0">
                <a:latin typeface="Calibri"/>
                <a:cs typeface="Calibri"/>
              </a:rPr>
              <a:t> </a:t>
            </a:r>
            <a:r>
              <a:rPr sz="2824" spc="9" dirty="0">
                <a:solidFill>
                  <a:srgbClr val="008000"/>
                </a:solidFill>
                <a:latin typeface="Calibri"/>
                <a:cs typeface="Calibri"/>
              </a:rPr>
              <a:t>n</a:t>
            </a:r>
            <a:r>
              <a:rPr sz="2780" spc="13" baseline="-21164" dirty="0">
                <a:solidFill>
                  <a:srgbClr val="008000"/>
                </a:solidFill>
                <a:latin typeface="Calibri"/>
                <a:cs typeface="Calibri"/>
              </a:rPr>
              <a:t>1</a:t>
            </a:r>
            <a:r>
              <a:rPr sz="2780" spc="456" baseline="-21164" dirty="0">
                <a:solidFill>
                  <a:srgbClr val="008000"/>
                </a:solidFill>
                <a:latin typeface="Calibri"/>
                <a:cs typeface="Calibri"/>
              </a:rPr>
              <a:t> </a:t>
            </a:r>
            <a:r>
              <a:rPr sz="2824" spc="-9" dirty="0">
                <a:latin typeface="Calibri"/>
                <a:cs typeface="Calibri"/>
              </a:rPr>
              <a:t>than </a:t>
            </a:r>
            <a:r>
              <a:rPr sz="2824" spc="-4" dirty="0">
                <a:latin typeface="Calibri"/>
                <a:cs typeface="Calibri"/>
              </a:rPr>
              <a:t> from</a:t>
            </a:r>
            <a:r>
              <a:rPr sz="2824" dirty="0">
                <a:latin typeface="Calibri"/>
                <a:cs typeface="Calibri"/>
              </a:rPr>
              <a:t> </a:t>
            </a:r>
            <a:r>
              <a:rPr sz="2824" dirty="0">
                <a:solidFill>
                  <a:srgbClr val="008000"/>
                </a:solidFill>
                <a:latin typeface="Calibri"/>
                <a:cs typeface="Calibri"/>
              </a:rPr>
              <a:t>n</a:t>
            </a:r>
            <a:r>
              <a:rPr sz="2780" baseline="-21164" dirty="0">
                <a:solidFill>
                  <a:srgbClr val="008000"/>
                </a:solidFill>
                <a:latin typeface="Calibri"/>
                <a:cs typeface="Calibri"/>
              </a:rPr>
              <a:t>2</a:t>
            </a:r>
            <a:r>
              <a:rPr sz="2824" dirty="0">
                <a:latin typeface="Calibri"/>
                <a:cs typeface="Calibri"/>
              </a:rPr>
              <a:t>.</a:t>
            </a:r>
            <a:endParaRPr sz="2824">
              <a:latin typeface="Calibri"/>
              <a:cs typeface="Calibri"/>
            </a:endParaRPr>
          </a:p>
          <a:p>
            <a:pPr>
              <a:spcBef>
                <a:spcPts val="53"/>
              </a:spcBef>
              <a:buFont typeface="Arial MT"/>
              <a:buChar char="•"/>
            </a:pPr>
            <a:endParaRPr sz="3750">
              <a:latin typeface="Calibri"/>
              <a:cs typeface="Calibri"/>
            </a:endParaRPr>
          </a:p>
          <a:p>
            <a:pPr marL="335634" indent="-303135">
              <a:buFont typeface="Arial MT"/>
              <a:buChar char="•"/>
              <a:tabLst>
                <a:tab pos="335634" algn="l"/>
                <a:tab pos="336194" algn="l"/>
              </a:tabLst>
            </a:pPr>
            <a:r>
              <a:rPr sz="2824" spc="-4" dirty="0">
                <a:latin typeface="Calibri"/>
                <a:cs typeface="Calibri"/>
              </a:rPr>
              <a:t>We</a:t>
            </a:r>
            <a:r>
              <a:rPr sz="2824" spc="-13" dirty="0">
                <a:latin typeface="Calibri"/>
                <a:cs typeface="Calibri"/>
              </a:rPr>
              <a:t> </a:t>
            </a:r>
            <a:r>
              <a:rPr sz="2824" spc="-4" dirty="0">
                <a:latin typeface="Calibri"/>
                <a:cs typeface="Calibri"/>
              </a:rPr>
              <a:t>require</a:t>
            </a:r>
            <a:r>
              <a:rPr sz="2824" spc="-9" dirty="0">
                <a:latin typeface="Calibri"/>
                <a:cs typeface="Calibri"/>
              </a:rPr>
              <a:t> that</a:t>
            </a:r>
            <a:endParaRPr sz="2824">
              <a:latin typeface="Calibri"/>
              <a:cs typeface="Calibri"/>
            </a:endParaRPr>
          </a:p>
          <a:p>
            <a:pPr marL="644373" marR="582177" lvl="1" indent="-252706">
              <a:spcBef>
                <a:spcPts val="547"/>
              </a:spcBef>
              <a:buFont typeface="Arial MT"/>
              <a:buChar char="–"/>
              <a:tabLst>
                <a:tab pos="644373" algn="l"/>
              </a:tabLst>
            </a:pPr>
            <a:r>
              <a:rPr sz="2471" spc="-4" dirty="0">
                <a:latin typeface="Calibri"/>
                <a:cs typeface="Calibri"/>
              </a:rPr>
              <a:t>h(n) </a:t>
            </a:r>
            <a:r>
              <a:rPr sz="2471" dirty="0">
                <a:latin typeface="Calibri"/>
                <a:cs typeface="Calibri"/>
              </a:rPr>
              <a:t>= 0 for every </a:t>
            </a:r>
            <a:r>
              <a:rPr sz="2471" spc="-4" dirty="0">
                <a:latin typeface="Calibri"/>
                <a:cs typeface="Calibri"/>
              </a:rPr>
              <a:t>node </a:t>
            </a:r>
            <a:r>
              <a:rPr sz="2471" dirty="0">
                <a:latin typeface="Calibri"/>
                <a:cs typeface="Calibri"/>
              </a:rPr>
              <a:t>n whose </a:t>
            </a:r>
            <a:r>
              <a:rPr sz="2471" spc="-4" dirty="0">
                <a:latin typeface="Calibri"/>
                <a:cs typeface="Calibri"/>
              </a:rPr>
              <a:t>terminal state </a:t>
            </a:r>
            <a:r>
              <a:rPr sz="2471" spc="-547" dirty="0">
                <a:latin typeface="Calibri"/>
                <a:cs typeface="Calibri"/>
              </a:rPr>
              <a:t> </a:t>
            </a:r>
            <a:r>
              <a:rPr sz="2471" spc="-4" dirty="0">
                <a:latin typeface="Calibri"/>
                <a:cs typeface="Calibri"/>
              </a:rPr>
              <a:t>satisfies the</a:t>
            </a:r>
            <a:r>
              <a:rPr sz="2471" dirty="0">
                <a:latin typeface="Calibri"/>
                <a:cs typeface="Calibri"/>
              </a:rPr>
              <a:t> goal.</a:t>
            </a:r>
            <a:endParaRPr sz="2471">
              <a:latin typeface="Calibri"/>
              <a:cs typeface="Calibri"/>
            </a:endParaRPr>
          </a:p>
          <a:p>
            <a:pPr marL="644933" marR="609633" lvl="1" indent="-253266">
              <a:spcBef>
                <a:spcPts val="529"/>
              </a:spcBef>
              <a:buFont typeface="Arial MT"/>
              <a:buChar char="–"/>
              <a:tabLst>
                <a:tab pos="644933" algn="l"/>
              </a:tabLst>
            </a:pPr>
            <a:r>
              <a:rPr sz="2471" spc="-4" dirty="0">
                <a:latin typeface="Calibri"/>
                <a:cs typeface="Calibri"/>
              </a:rPr>
              <a:t>Zero </a:t>
            </a:r>
            <a:r>
              <a:rPr sz="2471" dirty="0">
                <a:latin typeface="Calibri"/>
                <a:cs typeface="Calibri"/>
              </a:rPr>
              <a:t>cost </a:t>
            </a:r>
            <a:r>
              <a:rPr sz="2471" spc="-4" dirty="0">
                <a:latin typeface="Calibri"/>
                <a:cs typeface="Calibri"/>
              </a:rPr>
              <a:t>of achieving the </a:t>
            </a:r>
            <a:r>
              <a:rPr sz="2471" dirty="0">
                <a:latin typeface="Calibri"/>
                <a:cs typeface="Calibri"/>
              </a:rPr>
              <a:t>goal </a:t>
            </a:r>
            <a:r>
              <a:rPr sz="2471" spc="-4" dirty="0">
                <a:latin typeface="Calibri"/>
                <a:cs typeface="Calibri"/>
              </a:rPr>
              <a:t>from node that </a:t>
            </a:r>
            <a:r>
              <a:rPr sz="2471" spc="-547" dirty="0">
                <a:latin typeface="Calibri"/>
                <a:cs typeface="Calibri"/>
              </a:rPr>
              <a:t> </a:t>
            </a:r>
            <a:r>
              <a:rPr sz="2471" spc="-4" dirty="0">
                <a:latin typeface="Calibri"/>
                <a:cs typeface="Calibri"/>
              </a:rPr>
              <a:t>already</a:t>
            </a:r>
            <a:r>
              <a:rPr sz="2471" spc="-18" dirty="0">
                <a:latin typeface="Calibri"/>
                <a:cs typeface="Calibri"/>
              </a:rPr>
              <a:t> </a:t>
            </a:r>
            <a:r>
              <a:rPr sz="2471" dirty="0">
                <a:latin typeface="Calibri"/>
                <a:cs typeface="Calibri"/>
              </a:rPr>
              <a:t>satisfies</a:t>
            </a:r>
            <a:r>
              <a:rPr sz="2471" spc="-9" dirty="0">
                <a:latin typeface="Calibri"/>
                <a:cs typeface="Calibri"/>
              </a:rPr>
              <a:t> </a:t>
            </a:r>
            <a:r>
              <a:rPr sz="2471" spc="-4" dirty="0">
                <a:latin typeface="Calibri"/>
                <a:cs typeface="Calibri"/>
              </a:rPr>
              <a:t>the</a:t>
            </a:r>
            <a:r>
              <a:rPr sz="2471" dirty="0">
                <a:latin typeface="Calibri"/>
                <a:cs typeface="Calibri"/>
              </a:rPr>
              <a:t> goal.</a:t>
            </a:r>
            <a:endParaRPr sz="2471">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F1FE-0E67-4B76-A6F5-4EF8E9A9FC5A}"/>
              </a:ext>
            </a:extLst>
          </p:cNvPr>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Examples of Heuristics</a:t>
            </a:r>
          </a:p>
        </p:txBody>
      </p:sp>
      <p:sp>
        <p:nvSpPr>
          <p:cNvPr id="3" name="Content Placeholder 2">
            <a:extLst>
              <a:ext uri="{FF2B5EF4-FFF2-40B4-BE49-F238E27FC236}">
                <a16:creationId xmlns:a16="http://schemas.microsoft.com/office/drawing/2014/main" id="{2EBE0EA5-923A-42CC-85E1-C9083974C814}"/>
              </a:ext>
            </a:extLst>
          </p:cNvPr>
          <p:cNvSpPr>
            <a:spLocks noGrp="1"/>
          </p:cNvSpPr>
          <p:nvPr>
            <p:ph idx="1"/>
          </p:nvPr>
        </p:nvSpPr>
        <p:spPr>
          <a:xfrm>
            <a:off x="628650" y="1219200"/>
            <a:ext cx="7886700" cy="4957763"/>
          </a:xfrm>
        </p:spPr>
        <p:txBody>
          <a:bodyPr/>
          <a:lstStyle/>
          <a:p>
            <a:pPr algn="just">
              <a:buNone/>
            </a:pPr>
            <a:r>
              <a:rPr lang="en-US" sz="2000" b="1" u="sng" dirty="0">
                <a:latin typeface="Segoe UI" panose="020B0502040204020203" pitchFamily="34" charset="0"/>
                <a:ea typeface="Verdana" pitchFamily="34" charset="0"/>
                <a:cs typeface="Segoe UI" panose="020B0502040204020203" pitchFamily="34" charset="0"/>
              </a:rPr>
              <a:t>8 Puzzle Problem</a:t>
            </a:r>
            <a:r>
              <a:rPr lang="en-US" sz="2000" b="1"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ea typeface="Verdana" pitchFamily="34" charset="0"/>
                <a:cs typeface="Segoe UI" panose="020B0502040204020203" pitchFamily="34" charset="0"/>
              </a:rPr>
              <a:t>The task is to convert the current state into goal state by </a:t>
            </a:r>
            <a:r>
              <a:rPr lang="en-US" sz="2000" dirty="0">
                <a:highlight>
                  <a:srgbClr val="00FFFF"/>
                </a:highlight>
                <a:latin typeface="Segoe UI" panose="020B0502040204020203" pitchFamily="34" charset="0"/>
                <a:ea typeface="Verdana" pitchFamily="34" charset="0"/>
                <a:cs typeface="Segoe UI" panose="020B0502040204020203" pitchFamily="34" charset="0"/>
              </a:rPr>
              <a:t>sliding </a:t>
            </a:r>
            <a:r>
              <a:rPr lang="en-US" sz="2000" dirty="0">
                <a:latin typeface="Segoe UI" panose="020B0502040204020203" pitchFamily="34" charset="0"/>
                <a:ea typeface="Verdana" pitchFamily="34" charset="0"/>
                <a:cs typeface="Segoe UI" panose="020B0502040204020203" pitchFamily="34" charset="0"/>
              </a:rPr>
              <a:t>digits into the blank space</a:t>
            </a:r>
            <a:endParaRPr lang="en-US" sz="1100" dirty="0">
              <a:latin typeface="Segoe UI" panose="020B0502040204020203" pitchFamily="34" charset="0"/>
              <a:cs typeface="Segoe UI" panose="020B0502040204020203" pitchFamily="34" charset="0"/>
            </a:endParaRPr>
          </a:p>
          <a:p>
            <a:pPr marL="0" indent="0">
              <a:buNone/>
            </a:pPr>
            <a:endParaRPr lang="en-US" dirty="0"/>
          </a:p>
        </p:txBody>
      </p:sp>
      <p:pic>
        <p:nvPicPr>
          <p:cNvPr id="4" name="Picture 3">
            <a:extLst>
              <a:ext uri="{FF2B5EF4-FFF2-40B4-BE49-F238E27FC236}">
                <a16:creationId xmlns:a16="http://schemas.microsoft.com/office/drawing/2014/main" id="{3626F47A-FACF-498D-A130-5FD37AB0E8CA}"/>
              </a:ext>
            </a:extLst>
          </p:cNvPr>
          <p:cNvPicPr>
            <a:picLocks noChangeAspect="1"/>
          </p:cNvPicPr>
          <p:nvPr/>
        </p:nvPicPr>
        <p:blipFill>
          <a:blip r:embed="rId2"/>
          <a:stretch>
            <a:fillRect/>
          </a:stretch>
        </p:blipFill>
        <p:spPr>
          <a:xfrm>
            <a:off x="762000" y="2133600"/>
            <a:ext cx="3962400" cy="1484535"/>
          </a:xfrm>
          <a:prstGeom prst="rect">
            <a:avLst/>
          </a:prstGeom>
        </p:spPr>
      </p:pic>
      <p:sp>
        <p:nvSpPr>
          <p:cNvPr id="5" name="TextBox 4">
            <a:extLst>
              <a:ext uri="{FF2B5EF4-FFF2-40B4-BE49-F238E27FC236}">
                <a16:creationId xmlns:a16="http://schemas.microsoft.com/office/drawing/2014/main" id="{FC371671-5FE0-485E-9F22-B60CE6AAC084}"/>
              </a:ext>
            </a:extLst>
          </p:cNvPr>
          <p:cNvSpPr txBox="1"/>
          <p:nvPr/>
        </p:nvSpPr>
        <p:spPr>
          <a:xfrm>
            <a:off x="628650" y="3698081"/>
            <a:ext cx="8020050" cy="3000821"/>
          </a:xfrm>
          <a:prstGeom prst="rect">
            <a:avLst/>
          </a:prstGeom>
          <a:noFill/>
        </p:spPr>
        <p:txBody>
          <a:bodyPr wrap="square" rtlCol="0">
            <a:spAutoFit/>
          </a:bodyPr>
          <a:lstStyle/>
          <a:p>
            <a:pPr>
              <a:lnSpc>
                <a:spcPct val="150000"/>
              </a:lnSpc>
            </a:pPr>
            <a:r>
              <a:rPr lang="en-US" sz="1600" dirty="0">
                <a:highlight>
                  <a:srgbClr val="00FFFF"/>
                </a:highlight>
                <a:latin typeface="Segoe UI" panose="020B0502040204020203" pitchFamily="34" charset="0"/>
                <a:cs typeface="Segoe UI" panose="020B0502040204020203" pitchFamily="34" charset="0"/>
              </a:rPr>
              <a:t>Heuristic Functions</a:t>
            </a:r>
            <a:r>
              <a:rPr lang="en-US" sz="1600" dirty="0">
                <a:latin typeface="Segoe UI" panose="020B0502040204020203" pitchFamily="34" charset="0"/>
                <a:cs typeface="Segoe UI" panose="020B0502040204020203" pitchFamily="34" charset="0"/>
              </a:rPr>
              <a:t>:</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Count the no of </a:t>
            </a:r>
            <a:r>
              <a:rPr lang="en-US" sz="1600" u="sng" dirty="0">
                <a:latin typeface="Segoe UI" panose="020B0502040204020203" pitchFamily="34" charset="0"/>
                <a:cs typeface="Segoe UI" panose="020B0502040204020203" pitchFamily="34" charset="0"/>
              </a:rPr>
              <a:t>tiles out of place </a:t>
            </a:r>
            <a:r>
              <a:rPr lang="en-US" sz="1600" dirty="0">
                <a:latin typeface="Segoe UI" panose="020B0502040204020203" pitchFamily="34" charset="0"/>
                <a:cs typeface="Segoe UI" panose="020B0502040204020203" pitchFamily="34" charset="0"/>
              </a:rPr>
              <a:t>in a state when it is compared with the </a:t>
            </a:r>
          </a:p>
          <a:p>
            <a:pPr>
              <a:lnSpc>
                <a:spcPct val="150000"/>
              </a:lnSpc>
            </a:pPr>
            <a:r>
              <a:rPr lang="en-US" sz="1600" dirty="0">
                <a:latin typeface="Segoe UI" panose="020B0502040204020203" pitchFamily="34" charset="0"/>
                <a:cs typeface="Segoe UI" panose="020B0502040204020203" pitchFamily="34" charset="0"/>
              </a:rPr>
              <a:t>      goal state. </a:t>
            </a:r>
            <a:r>
              <a:rPr lang="en-US" sz="1600" dirty="0">
                <a:highlight>
                  <a:srgbClr val="FF00FF"/>
                </a:highlight>
                <a:latin typeface="Segoe UI" panose="020B0502040204020203" pitchFamily="34" charset="0"/>
                <a:cs typeface="Segoe UI" panose="020B0502040204020203" pitchFamily="34" charset="0"/>
              </a:rPr>
              <a:t>h(Initial State) = 4</a:t>
            </a:r>
            <a:r>
              <a:rPr lang="en-US" sz="1600" dirty="0">
                <a:latin typeface="Segoe UI" panose="020B0502040204020203" pitchFamily="34" charset="0"/>
                <a:cs typeface="Segoe UI" panose="020B0502040204020203" pitchFamily="34" charset="0"/>
              </a:rPr>
              <a:t>   and </a:t>
            </a:r>
            <a:r>
              <a:rPr lang="en-US" sz="1600" dirty="0">
                <a:highlight>
                  <a:srgbClr val="FF00FF"/>
                </a:highlight>
                <a:latin typeface="Segoe UI" panose="020B0502040204020203" pitchFamily="34" charset="0"/>
                <a:cs typeface="Segoe UI" panose="020B0502040204020203" pitchFamily="34" charset="0"/>
              </a:rPr>
              <a:t>h(Goal State) = 0</a:t>
            </a:r>
          </a:p>
          <a:p>
            <a:pPr>
              <a:lnSpc>
                <a:spcPct val="150000"/>
              </a:lnSpc>
            </a:pPr>
            <a:r>
              <a:rPr lang="en-US" sz="1600" dirty="0">
                <a:latin typeface="Segoe UI" panose="020B0502040204020203" pitchFamily="34" charset="0"/>
                <a:cs typeface="Segoe UI" panose="020B0502040204020203" pitchFamily="34" charset="0"/>
              </a:rPr>
              <a:t>2.   Count the no of </a:t>
            </a:r>
            <a:r>
              <a:rPr lang="en-US" sz="1600" u="sng" dirty="0">
                <a:latin typeface="Segoe UI" panose="020B0502040204020203" pitchFamily="34" charset="0"/>
                <a:cs typeface="Segoe UI" panose="020B0502040204020203" pitchFamily="34" charset="0"/>
              </a:rPr>
              <a:t>tiles in a correct place</a:t>
            </a:r>
            <a:r>
              <a:rPr lang="en-US" sz="1600" dirty="0">
                <a:latin typeface="Segoe UI" panose="020B0502040204020203" pitchFamily="34" charset="0"/>
                <a:cs typeface="Segoe UI" panose="020B0502040204020203" pitchFamily="34" charset="0"/>
              </a:rPr>
              <a:t> in a state when it is compared with    </a:t>
            </a:r>
          </a:p>
          <a:p>
            <a:pPr>
              <a:lnSpc>
                <a:spcPct val="150000"/>
              </a:lnSpc>
            </a:pPr>
            <a:r>
              <a:rPr lang="en-US" sz="1600" dirty="0">
                <a:latin typeface="Segoe UI" panose="020B0502040204020203" pitchFamily="34" charset="0"/>
                <a:cs typeface="Segoe UI" panose="020B0502040204020203" pitchFamily="34" charset="0"/>
              </a:rPr>
              <a:t>      the goal state. </a:t>
            </a:r>
            <a:r>
              <a:rPr lang="en-US" sz="1600" dirty="0">
                <a:highlight>
                  <a:srgbClr val="00FFFF"/>
                </a:highlight>
                <a:latin typeface="Segoe UI" panose="020B0502040204020203" pitchFamily="34" charset="0"/>
                <a:cs typeface="Segoe UI" panose="020B0502040204020203" pitchFamily="34" charset="0"/>
              </a:rPr>
              <a:t>h(Initial State) = 4</a:t>
            </a:r>
            <a:r>
              <a:rPr lang="en-US" sz="1600" dirty="0">
                <a:latin typeface="Segoe UI" panose="020B0502040204020203" pitchFamily="34" charset="0"/>
                <a:cs typeface="Segoe UI" panose="020B0502040204020203" pitchFamily="34" charset="0"/>
              </a:rPr>
              <a:t>   and </a:t>
            </a:r>
            <a:r>
              <a:rPr lang="en-US" sz="1600" dirty="0">
                <a:highlight>
                  <a:srgbClr val="00FFFF"/>
                </a:highlight>
                <a:latin typeface="Segoe UI" panose="020B0502040204020203" pitchFamily="34" charset="0"/>
                <a:cs typeface="Segoe UI" panose="020B0502040204020203" pitchFamily="34" charset="0"/>
              </a:rPr>
              <a:t>h(Goal State) = 8</a:t>
            </a:r>
          </a:p>
          <a:p>
            <a:pPr marL="342900" indent="-342900">
              <a:lnSpc>
                <a:spcPct val="150000"/>
              </a:lnSpc>
              <a:buAutoNum type="arabicPeriod" startAt="3"/>
            </a:pPr>
            <a:r>
              <a:rPr lang="en-US" sz="1600" dirty="0">
                <a:latin typeface="Segoe UI" panose="020B0502040204020203" pitchFamily="34" charset="0"/>
                <a:cs typeface="Segoe UI" panose="020B0502040204020203" pitchFamily="34" charset="0"/>
              </a:rPr>
              <a:t>Calculate the </a:t>
            </a:r>
            <a:r>
              <a:rPr lang="en-US" sz="1600" u="sng" dirty="0">
                <a:latin typeface="Segoe UI" panose="020B0502040204020203" pitchFamily="34" charset="0"/>
                <a:cs typeface="Segoe UI" panose="020B0502040204020203" pitchFamily="34" charset="0"/>
              </a:rPr>
              <a:t>Manhattan distance</a:t>
            </a:r>
            <a:r>
              <a:rPr lang="en-US" sz="1600" dirty="0">
                <a:latin typeface="Segoe UI" panose="020B0502040204020203" pitchFamily="34" charset="0"/>
                <a:cs typeface="Segoe UI" panose="020B0502040204020203" pitchFamily="34" charset="0"/>
              </a:rPr>
              <a:t> for a state, i.e. sum of the distances of </a:t>
            </a:r>
          </a:p>
          <a:p>
            <a:pPr>
              <a:lnSpc>
                <a:spcPct val="150000"/>
              </a:lnSpc>
            </a:pPr>
            <a:r>
              <a:rPr lang="en-US" sz="1600" dirty="0">
                <a:latin typeface="Segoe UI" panose="020B0502040204020203" pitchFamily="34" charset="0"/>
                <a:cs typeface="Segoe UI" panose="020B0502040204020203" pitchFamily="34" charset="0"/>
              </a:rPr>
              <a:t>      the tiles from their goal position. </a:t>
            </a:r>
            <a:r>
              <a:rPr lang="en-US" sz="1600" dirty="0">
                <a:highlight>
                  <a:srgbClr val="00FF00"/>
                </a:highlight>
                <a:latin typeface="Segoe UI" panose="020B0502040204020203" pitchFamily="34" charset="0"/>
                <a:cs typeface="Segoe UI" panose="020B0502040204020203" pitchFamily="34" charset="0"/>
              </a:rPr>
              <a:t>h(Initial State) = 5</a:t>
            </a:r>
            <a:r>
              <a:rPr lang="en-US" sz="1600" dirty="0">
                <a:latin typeface="Segoe UI" panose="020B0502040204020203" pitchFamily="34" charset="0"/>
                <a:cs typeface="Segoe UI" panose="020B0502040204020203" pitchFamily="34" charset="0"/>
              </a:rPr>
              <a:t>   and </a:t>
            </a:r>
            <a:r>
              <a:rPr lang="en-US" sz="1600" dirty="0">
                <a:highlight>
                  <a:srgbClr val="00FF00"/>
                </a:highlight>
                <a:latin typeface="Segoe UI" panose="020B0502040204020203" pitchFamily="34" charset="0"/>
                <a:cs typeface="Segoe UI" panose="020B0502040204020203" pitchFamily="34" charset="0"/>
              </a:rPr>
              <a:t>h(Goal State) = 0</a:t>
            </a:r>
          </a:p>
          <a:p>
            <a:endParaRPr lang="en-US" sz="16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9BFB75-8DAD-4C90-ACE2-60E16C2C995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4137334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64D6-9E75-417F-9406-67FA2F98F5C4}"/>
              </a:ext>
            </a:extLst>
          </p:cNvPr>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Examples of Heuristics</a:t>
            </a:r>
            <a:endParaRPr lang="en-US" sz="3200" dirty="0"/>
          </a:p>
        </p:txBody>
      </p:sp>
      <p:sp>
        <p:nvSpPr>
          <p:cNvPr id="3" name="Content Placeholder 2">
            <a:extLst>
              <a:ext uri="{FF2B5EF4-FFF2-40B4-BE49-F238E27FC236}">
                <a16:creationId xmlns:a16="http://schemas.microsoft.com/office/drawing/2014/main" id="{88AAC946-A264-4E7C-9C48-4FACB1F0A8D2}"/>
              </a:ext>
            </a:extLst>
          </p:cNvPr>
          <p:cNvSpPr>
            <a:spLocks noGrp="1"/>
          </p:cNvSpPr>
          <p:nvPr>
            <p:ph idx="1"/>
          </p:nvPr>
        </p:nvSpPr>
        <p:spPr>
          <a:xfrm>
            <a:off x="457200" y="1066801"/>
            <a:ext cx="8229600" cy="5110162"/>
          </a:xfrm>
        </p:spPr>
        <p:txBody>
          <a:bodyPr>
            <a:normAutofit/>
          </a:bodyPr>
          <a:lstStyle/>
          <a:p>
            <a:pPr lvl="0">
              <a:lnSpc>
                <a:spcPct val="100000"/>
              </a:lnSpc>
              <a:buNone/>
            </a:pPr>
            <a:r>
              <a:rPr lang="en-US" sz="2000" b="1" u="sng" dirty="0">
                <a:latin typeface="Segoe UI" panose="020B0502040204020203" pitchFamily="34" charset="0"/>
                <a:ea typeface="Verdana" pitchFamily="34" charset="0"/>
                <a:cs typeface="Segoe UI" panose="020B0502040204020203" pitchFamily="34" charset="0"/>
              </a:rPr>
              <a:t>8-Queens Problem</a:t>
            </a:r>
            <a:r>
              <a:rPr lang="en-US" sz="2000" b="1"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ea typeface="Verdana" pitchFamily="34" charset="0"/>
                <a:cs typeface="Segoe UI" panose="020B0502040204020203" pitchFamily="34" charset="0"/>
              </a:rPr>
              <a:t>The aim of this problem is to place eight queens on a chessboard in an order where </a:t>
            </a:r>
            <a:r>
              <a:rPr lang="en-US" sz="2000" dirty="0">
                <a:highlight>
                  <a:srgbClr val="00FFFF"/>
                </a:highlight>
                <a:latin typeface="Segoe UI" panose="020B0502040204020203" pitchFamily="34" charset="0"/>
                <a:ea typeface="Verdana" pitchFamily="34" charset="0"/>
                <a:cs typeface="Segoe UI" panose="020B0502040204020203" pitchFamily="34" charset="0"/>
              </a:rPr>
              <a:t>no queen may attack another</a:t>
            </a:r>
            <a:r>
              <a:rPr lang="en-US" sz="2000" dirty="0">
                <a:latin typeface="Segoe UI" panose="020B0502040204020203" pitchFamily="34" charset="0"/>
                <a:ea typeface="Verdana" pitchFamily="34" charset="0"/>
                <a:cs typeface="Segoe UI" panose="020B0502040204020203" pitchFamily="34" charset="0"/>
              </a:rPr>
              <a:t>. </a:t>
            </a:r>
          </a:p>
          <a:p>
            <a:pPr lvl="0">
              <a:lnSpc>
                <a:spcPct val="100000"/>
              </a:lnSpc>
              <a:buNone/>
            </a:pPr>
            <a:r>
              <a:rPr lang="en-US" sz="2000" dirty="0">
                <a:latin typeface="Segoe UI" panose="020B0502040204020203" pitchFamily="34" charset="0"/>
                <a:ea typeface="Verdana" pitchFamily="34" charset="0"/>
                <a:cs typeface="Segoe UI" panose="020B0502040204020203" pitchFamily="34" charset="0"/>
              </a:rPr>
              <a:t>A queen can attack other queens either diagonally or in same row and column.</a:t>
            </a:r>
          </a:p>
          <a:p>
            <a:pPr lvl="0">
              <a:lnSpc>
                <a:spcPct val="100000"/>
              </a:lnSpc>
              <a:buNone/>
            </a:pPr>
            <a:endParaRPr lang="en-US" sz="2000" dirty="0">
              <a:latin typeface="Segoe UI" panose="020B0502040204020203" pitchFamily="34" charset="0"/>
              <a:ea typeface="Verdana"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p:txBody>
      </p:sp>
      <p:pic>
        <p:nvPicPr>
          <p:cNvPr id="4" name="Picture 3" descr="8-queens problem in Artificial Intelligence">
            <a:extLst>
              <a:ext uri="{FF2B5EF4-FFF2-40B4-BE49-F238E27FC236}">
                <a16:creationId xmlns:a16="http://schemas.microsoft.com/office/drawing/2014/main" id="{0BDE17DF-FC80-48E8-AB75-C0C829AB33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8650" y="2514600"/>
            <a:ext cx="3562350" cy="3048000"/>
          </a:xfrm>
          <a:prstGeom prst="rect">
            <a:avLst/>
          </a:prstGeom>
          <a:noFill/>
          <a:ln>
            <a:noFill/>
          </a:ln>
        </p:spPr>
      </p:pic>
      <p:sp>
        <p:nvSpPr>
          <p:cNvPr id="5" name="TextBox 4">
            <a:extLst>
              <a:ext uri="{FF2B5EF4-FFF2-40B4-BE49-F238E27FC236}">
                <a16:creationId xmlns:a16="http://schemas.microsoft.com/office/drawing/2014/main" id="{641D4C24-9F41-4D7F-9E5F-FEBB05728411}"/>
              </a:ext>
            </a:extLst>
          </p:cNvPr>
          <p:cNvSpPr txBox="1"/>
          <p:nvPr/>
        </p:nvSpPr>
        <p:spPr>
          <a:xfrm>
            <a:off x="4362450" y="2590800"/>
            <a:ext cx="4152900" cy="2862322"/>
          </a:xfrm>
          <a:prstGeom prst="rect">
            <a:avLst/>
          </a:prstGeom>
          <a:solidFill>
            <a:schemeClr val="accent2">
              <a:lumMod val="20000"/>
              <a:lumOff val="80000"/>
            </a:schemeClr>
          </a:solidFill>
        </p:spPr>
        <p:txBody>
          <a:bodyPr wrap="square" rtlCol="0">
            <a:spAutoFit/>
          </a:bodyPr>
          <a:lstStyle/>
          <a:p>
            <a:r>
              <a:rPr lang="en-US" dirty="0">
                <a:highlight>
                  <a:srgbClr val="00FF00"/>
                </a:highlight>
                <a:latin typeface="Segoe UI" panose="020B0502040204020203" pitchFamily="34" charset="0"/>
                <a:cs typeface="Segoe UI" panose="020B0502040204020203" pitchFamily="34" charset="0"/>
              </a:rPr>
              <a:t>Heuristic Function</a:t>
            </a:r>
            <a:r>
              <a:rPr lang="en-US" dirty="0">
                <a:latin typeface="Segoe UI" panose="020B0502040204020203" pitchFamily="34" charset="0"/>
                <a:cs typeface="Segoe UI" panose="020B0502040204020203" pitchFamily="34" charset="0"/>
              </a:rPr>
              <a:t>: Count the number of pairs of queens attacking each other, either directly or indirectly.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It means h(goal state) = 0</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Here, Pairs attacking are: (Q7,Q4), (Q1,Q5) and (Q4,Q8).</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There for </a:t>
            </a:r>
            <a:r>
              <a:rPr lang="en-US" dirty="0">
                <a:highlight>
                  <a:srgbClr val="FFFF00"/>
                </a:highlight>
                <a:latin typeface="Segoe UI" panose="020B0502040204020203" pitchFamily="34" charset="0"/>
                <a:cs typeface="Segoe UI" panose="020B0502040204020203" pitchFamily="34" charset="0"/>
              </a:rPr>
              <a:t>h(n) = 3</a:t>
            </a:r>
          </a:p>
        </p:txBody>
      </p:sp>
      <p:pic>
        <p:nvPicPr>
          <p:cNvPr id="6" name="Picture 5">
            <a:extLst>
              <a:ext uri="{FF2B5EF4-FFF2-40B4-BE49-F238E27FC236}">
                <a16:creationId xmlns:a16="http://schemas.microsoft.com/office/drawing/2014/main" id="{DADEB0D6-454F-4556-B8AE-AB71390E2BC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463130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8B8D-1C08-4862-9FC7-855FDBD62AC2}"/>
              </a:ext>
            </a:extLst>
          </p:cNvPr>
          <p:cNvSpPr>
            <a:spLocks noGrp="1"/>
          </p:cNvSpPr>
          <p:nvPr>
            <p:ph type="title"/>
          </p:nvPr>
        </p:nvSpPr>
        <p:spPr>
          <a:xfrm>
            <a:off x="628650" y="365127"/>
            <a:ext cx="7886700" cy="701674"/>
          </a:xfrm>
        </p:spPr>
        <p:txBody>
          <a:bodyPr/>
          <a:lstStyle/>
          <a:p>
            <a:r>
              <a:rPr lang="en-US" sz="3200" dirty="0">
                <a:ln w="0"/>
                <a:solidFill>
                  <a:srgbClr val="4472C4"/>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Examples of Heuristics</a:t>
            </a:r>
            <a:endParaRPr lang="en-US" dirty="0"/>
          </a:p>
        </p:txBody>
      </p:sp>
      <p:sp>
        <p:nvSpPr>
          <p:cNvPr id="3" name="Content Placeholder 2">
            <a:extLst>
              <a:ext uri="{FF2B5EF4-FFF2-40B4-BE49-F238E27FC236}">
                <a16:creationId xmlns:a16="http://schemas.microsoft.com/office/drawing/2014/main" id="{DFDE7A75-35D4-493C-8EFB-95E071E20AA0}"/>
              </a:ext>
            </a:extLst>
          </p:cNvPr>
          <p:cNvSpPr>
            <a:spLocks noGrp="1"/>
          </p:cNvSpPr>
          <p:nvPr>
            <p:ph idx="1"/>
          </p:nvPr>
        </p:nvSpPr>
        <p:spPr>
          <a:xfrm>
            <a:off x="473528" y="1081315"/>
            <a:ext cx="8041821" cy="5411558"/>
          </a:xfrm>
        </p:spPr>
        <p:txBody>
          <a:bodyPr>
            <a:normAutofit/>
          </a:bodyPr>
          <a:lstStyle/>
          <a:p>
            <a:r>
              <a:rPr lang="en-US" sz="2000" b="1" u="sng" dirty="0">
                <a:latin typeface="Segoe UI" panose="020B0502040204020203" pitchFamily="34" charset="0"/>
                <a:cs typeface="Segoe UI" panose="020B0502040204020203" pitchFamily="34" charset="0"/>
              </a:rPr>
              <a:t>Block World Problem</a:t>
            </a:r>
            <a:r>
              <a:rPr lang="en-US" sz="2000" dirty="0">
                <a:latin typeface="Segoe UI" panose="020B0502040204020203" pitchFamily="34" charset="0"/>
                <a:cs typeface="Segoe UI" panose="020B0502040204020203" pitchFamily="34" charset="0"/>
              </a:rPr>
              <a:t>: In this problem the gaming blocks are need to be arranged as  per the goal state</a:t>
            </a:r>
          </a:p>
        </p:txBody>
      </p:sp>
      <p:pic>
        <p:nvPicPr>
          <p:cNvPr id="4" name="Picture 3">
            <a:extLst>
              <a:ext uri="{FF2B5EF4-FFF2-40B4-BE49-F238E27FC236}">
                <a16:creationId xmlns:a16="http://schemas.microsoft.com/office/drawing/2014/main" id="{5668DB91-A5E5-4636-9A36-A6BCB659437D}"/>
              </a:ext>
            </a:extLst>
          </p:cNvPr>
          <p:cNvPicPr>
            <a:picLocks noChangeAspect="1"/>
          </p:cNvPicPr>
          <p:nvPr/>
        </p:nvPicPr>
        <p:blipFill>
          <a:blip r:embed="rId2"/>
          <a:stretch>
            <a:fillRect/>
          </a:stretch>
        </p:blipFill>
        <p:spPr>
          <a:xfrm>
            <a:off x="878359" y="2324735"/>
            <a:ext cx="2603010" cy="3177630"/>
          </a:xfrm>
          <a:prstGeom prst="rect">
            <a:avLst/>
          </a:prstGeom>
          <a:ln>
            <a:solidFill>
              <a:schemeClr val="accent2"/>
            </a:solidFill>
          </a:ln>
        </p:spPr>
      </p:pic>
      <p:graphicFrame>
        <p:nvGraphicFramePr>
          <p:cNvPr id="7" name="Table 7">
            <a:extLst>
              <a:ext uri="{FF2B5EF4-FFF2-40B4-BE49-F238E27FC236}">
                <a16:creationId xmlns:a16="http://schemas.microsoft.com/office/drawing/2014/main" id="{ECA8795A-DFC8-4C40-B6DD-CA8510A1CF46}"/>
              </a:ext>
            </a:extLst>
          </p:cNvPr>
          <p:cNvGraphicFramePr>
            <a:graphicFrameLocks noGrp="1"/>
          </p:cNvGraphicFramePr>
          <p:nvPr>
            <p:extLst>
              <p:ext uri="{D42A27DB-BD31-4B8C-83A1-F6EECF244321}">
                <p14:modId xmlns:p14="http://schemas.microsoft.com/office/powerpoint/2010/main" val="3404541515"/>
              </p:ext>
            </p:extLst>
          </p:nvPr>
        </p:nvGraphicFramePr>
        <p:xfrm>
          <a:off x="3733800" y="2301965"/>
          <a:ext cx="4763406" cy="3200400"/>
        </p:xfrm>
        <a:graphic>
          <a:graphicData uri="http://schemas.openxmlformats.org/drawingml/2006/table">
            <a:tbl>
              <a:tblPr>
                <a:tableStyleId>{5C22544A-7EE6-4342-B048-85BDC9FD1C3A}</a:tableStyleId>
              </a:tblPr>
              <a:tblGrid>
                <a:gridCol w="4763406">
                  <a:extLst>
                    <a:ext uri="{9D8B030D-6E8A-4147-A177-3AD203B41FA5}">
                      <a16:colId xmlns:a16="http://schemas.microsoft.com/office/drawing/2014/main" val="3759148081"/>
                    </a:ext>
                  </a:extLst>
                </a:gridCol>
              </a:tblGrid>
              <a:tr h="370840">
                <a:tc>
                  <a:txBody>
                    <a:bodyPr/>
                    <a:lstStyle/>
                    <a:p>
                      <a:r>
                        <a:rPr lang="en-US" dirty="0">
                          <a:highlight>
                            <a:srgbClr val="00FF00"/>
                          </a:highlight>
                        </a:rPr>
                        <a:t>Heuristic function 1</a:t>
                      </a:r>
                      <a:r>
                        <a:rPr lang="en-US" dirty="0"/>
                        <a:t>: Add 1 point for every block i.e. resting on the thing it is </a:t>
                      </a:r>
                      <a:r>
                        <a:rPr lang="en-US" u="sng" dirty="0"/>
                        <a:t>supposed to be resting on.</a:t>
                      </a:r>
                    </a:p>
                    <a:p>
                      <a:r>
                        <a:rPr lang="en-US" dirty="0"/>
                        <a:t>Subtract 1 point for every block that is resting on </a:t>
                      </a:r>
                      <a:r>
                        <a:rPr lang="en-US" u="sng" dirty="0"/>
                        <a:t>wrong thing</a:t>
                      </a:r>
                      <a:r>
                        <a:rPr lang="en-US" dirty="0"/>
                        <a:t>.  </a:t>
                      </a:r>
                      <a:r>
                        <a:rPr lang="en-US" dirty="0">
                          <a:highlight>
                            <a:srgbClr val="FFFF00"/>
                          </a:highlight>
                        </a:rPr>
                        <a:t>h(IS) = 4  and h(GS) = 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62081910"/>
                  </a:ext>
                </a:extLst>
              </a:tr>
              <a:tr h="370840">
                <a:tc>
                  <a:txBody>
                    <a:bodyPr/>
                    <a:lstStyle/>
                    <a:p>
                      <a:r>
                        <a:rPr lang="en-US" dirty="0">
                          <a:highlight>
                            <a:srgbClr val="00FF00"/>
                          </a:highlight>
                        </a:rPr>
                        <a:t>Heuristic function 2</a:t>
                      </a:r>
                      <a:r>
                        <a:rPr lang="en-US" dirty="0"/>
                        <a:t>: For each block that has </a:t>
                      </a:r>
                      <a:r>
                        <a:rPr lang="en-US" u="sng" dirty="0"/>
                        <a:t>correct support structure</a:t>
                      </a:r>
                      <a:r>
                        <a:rPr lang="en-US" dirty="0"/>
                        <a:t>, add 1 point for every block in the support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block that has </a:t>
                      </a:r>
                      <a:r>
                        <a:rPr lang="en-US" u="sng" dirty="0"/>
                        <a:t>incorrect support structure</a:t>
                      </a:r>
                      <a:r>
                        <a:rPr lang="en-US" dirty="0"/>
                        <a:t>, subtract 1 point for every block in the support structure. </a:t>
                      </a:r>
                      <a:r>
                        <a:rPr lang="en-US" dirty="0">
                          <a:highlight>
                            <a:srgbClr val="FFFF00"/>
                          </a:highlight>
                        </a:rPr>
                        <a:t>h(IS) = -28  and h(GS) = +28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48071431"/>
                  </a:ext>
                </a:extLst>
              </a:tr>
            </a:tbl>
          </a:graphicData>
        </a:graphic>
      </p:graphicFrame>
      <p:pic>
        <p:nvPicPr>
          <p:cNvPr id="9" name="Picture 8">
            <a:extLst>
              <a:ext uri="{FF2B5EF4-FFF2-40B4-BE49-F238E27FC236}">
                <a16:creationId xmlns:a16="http://schemas.microsoft.com/office/drawing/2014/main" id="{7851C74C-DC90-418B-8968-30447BAC75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58122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50639" y="902085"/>
            <a:ext cx="3770779" cy="472980"/>
          </a:xfrm>
          <a:prstGeom prst="rect">
            <a:avLst/>
          </a:prstGeom>
        </p:spPr>
        <p:txBody>
          <a:bodyPr vert="horz" wrap="square" lIns="0" tIns="11206" rIns="0" bIns="0" rtlCol="0" anchor="ctr">
            <a:spAutoFit/>
          </a:bodyPr>
          <a:lstStyle/>
          <a:p>
            <a:pPr marL="11206">
              <a:lnSpc>
                <a:spcPct val="100000"/>
              </a:lnSpc>
              <a:spcBef>
                <a:spcPts val="88"/>
              </a:spcBef>
            </a:pPr>
            <a:r>
              <a:rPr sz="3000" spc="-4" dirty="0">
                <a:latin typeface="Arial"/>
                <a:cs typeface="Arial"/>
              </a:rPr>
              <a:t>Breadth </a:t>
            </a:r>
            <a:r>
              <a:rPr sz="3000" dirty="0">
                <a:latin typeface="Arial"/>
                <a:cs typeface="Arial"/>
              </a:rPr>
              <a:t>First</a:t>
            </a:r>
            <a:r>
              <a:rPr sz="3000" spc="-66" dirty="0">
                <a:latin typeface="Arial"/>
                <a:cs typeface="Arial"/>
              </a:rPr>
              <a:t> </a:t>
            </a:r>
            <a:r>
              <a:rPr sz="3000" spc="-4" dirty="0">
                <a:latin typeface="Arial"/>
                <a:cs typeface="Arial"/>
              </a:rPr>
              <a:t>Search</a:t>
            </a:r>
            <a:endParaRPr sz="3000">
              <a:latin typeface="Arial"/>
              <a:cs typeface="Arial"/>
            </a:endParaRPr>
          </a:p>
        </p:txBody>
      </p:sp>
      <p:sp>
        <p:nvSpPr>
          <p:cNvPr id="3" name="object 3"/>
          <p:cNvSpPr txBox="1"/>
          <p:nvPr/>
        </p:nvSpPr>
        <p:spPr>
          <a:xfrm>
            <a:off x="764017" y="4017533"/>
            <a:ext cx="7553885" cy="1966210"/>
          </a:xfrm>
          <a:prstGeom prst="rect">
            <a:avLst/>
          </a:prstGeom>
        </p:spPr>
        <p:txBody>
          <a:bodyPr vert="horz" wrap="square" lIns="0" tIns="11206" rIns="0" bIns="0" rtlCol="0">
            <a:spAutoFit/>
          </a:bodyPr>
          <a:lstStyle/>
          <a:p>
            <a:pPr marL="313221" indent="-302575">
              <a:spcBef>
                <a:spcPts val="88"/>
              </a:spcBef>
              <a:buAutoNum type="arabicPeriod"/>
              <a:tabLst>
                <a:tab pos="313221" algn="l"/>
                <a:tab pos="313781" algn="l"/>
              </a:tabLst>
            </a:pPr>
            <a:r>
              <a:rPr sz="1588" dirty="0">
                <a:latin typeface="Arial"/>
                <a:cs typeface="Arial"/>
              </a:rPr>
              <a:t>Place Start </a:t>
            </a:r>
            <a:r>
              <a:rPr sz="1588" spc="-4" dirty="0">
                <a:latin typeface="Arial"/>
                <a:cs typeface="Arial"/>
              </a:rPr>
              <a:t>in </a:t>
            </a:r>
            <a:r>
              <a:rPr sz="1588" dirty="0">
                <a:latin typeface="Arial"/>
                <a:cs typeface="Arial"/>
              </a:rPr>
              <a:t>the</a:t>
            </a:r>
            <a:r>
              <a:rPr sz="1588" spc="-4" dirty="0">
                <a:latin typeface="Arial"/>
                <a:cs typeface="Arial"/>
              </a:rPr>
              <a:t> </a:t>
            </a:r>
            <a:r>
              <a:rPr sz="1588" spc="-13" dirty="0">
                <a:latin typeface="Arial"/>
                <a:cs typeface="Arial"/>
              </a:rPr>
              <a:t>Frontier.</a:t>
            </a:r>
            <a:endParaRPr sz="1588" dirty="0">
              <a:latin typeface="Arial"/>
              <a:cs typeface="Arial"/>
            </a:endParaRPr>
          </a:p>
          <a:p>
            <a:pPr marL="313781" marR="5043" indent="-302575">
              <a:buAutoNum type="arabicPeriod"/>
              <a:tabLst>
                <a:tab pos="313221" algn="l"/>
                <a:tab pos="313781" algn="l"/>
              </a:tabLst>
            </a:pPr>
            <a:r>
              <a:rPr sz="1588" spc="-4" dirty="0">
                <a:latin typeface="Arial"/>
                <a:cs typeface="Arial"/>
              </a:rPr>
              <a:t>Expand all nodes reachable </a:t>
            </a:r>
            <a:r>
              <a:rPr sz="1588" dirty="0">
                <a:latin typeface="Arial"/>
                <a:cs typeface="Arial"/>
              </a:rPr>
              <a:t>from </a:t>
            </a:r>
            <a:r>
              <a:rPr sz="1588" spc="-4" dirty="0">
                <a:latin typeface="Arial"/>
                <a:cs typeface="Arial"/>
              </a:rPr>
              <a:t>Start in </a:t>
            </a:r>
            <a:r>
              <a:rPr sz="1588" dirty="0">
                <a:latin typeface="Arial"/>
                <a:cs typeface="Arial"/>
              </a:rPr>
              <a:t>1 </a:t>
            </a:r>
            <a:r>
              <a:rPr sz="1588" spc="-4" dirty="0">
                <a:latin typeface="Arial"/>
                <a:cs typeface="Arial"/>
              </a:rPr>
              <a:t>step, but not more than 1; add path to  back of </a:t>
            </a:r>
            <a:r>
              <a:rPr sz="1588" dirty="0">
                <a:latin typeface="Arial"/>
                <a:cs typeface="Arial"/>
              </a:rPr>
              <a:t>Frontier</a:t>
            </a:r>
            <a:r>
              <a:rPr sz="1588" spc="-4" dirty="0">
                <a:latin typeface="Arial"/>
                <a:cs typeface="Arial"/>
              </a:rPr>
              <a:t> list.</a:t>
            </a:r>
            <a:endParaRPr sz="1588" dirty="0">
              <a:latin typeface="Arial"/>
              <a:cs typeface="Arial"/>
            </a:endParaRPr>
          </a:p>
          <a:p>
            <a:pPr marL="313781" marR="5043" indent="-302575">
              <a:buAutoNum type="arabicPeriod"/>
              <a:tabLst>
                <a:tab pos="313221" algn="l"/>
                <a:tab pos="313781" algn="l"/>
              </a:tabLst>
            </a:pPr>
            <a:r>
              <a:rPr sz="1588" spc="-4" dirty="0">
                <a:latin typeface="Arial"/>
                <a:cs typeface="Arial"/>
              </a:rPr>
              <a:t>Expand all nodes reachable </a:t>
            </a:r>
            <a:r>
              <a:rPr sz="1588" dirty="0">
                <a:latin typeface="Arial"/>
                <a:cs typeface="Arial"/>
              </a:rPr>
              <a:t>from </a:t>
            </a:r>
            <a:r>
              <a:rPr sz="1588" spc="-4" dirty="0">
                <a:latin typeface="Arial"/>
                <a:cs typeface="Arial"/>
              </a:rPr>
              <a:t>Start in </a:t>
            </a:r>
            <a:r>
              <a:rPr sz="1588" dirty="0">
                <a:latin typeface="Arial"/>
                <a:cs typeface="Arial"/>
              </a:rPr>
              <a:t>2 </a:t>
            </a:r>
            <a:r>
              <a:rPr sz="1588" spc="-4" dirty="0">
                <a:latin typeface="Arial"/>
                <a:cs typeface="Arial"/>
              </a:rPr>
              <a:t>step, but not more than 2; add path to  back of </a:t>
            </a:r>
            <a:r>
              <a:rPr sz="1588" dirty="0">
                <a:latin typeface="Arial"/>
                <a:cs typeface="Arial"/>
              </a:rPr>
              <a:t>Frontier</a:t>
            </a:r>
            <a:r>
              <a:rPr sz="1588" spc="-4" dirty="0">
                <a:latin typeface="Arial"/>
                <a:cs typeface="Arial"/>
              </a:rPr>
              <a:t> list.</a:t>
            </a:r>
            <a:endParaRPr sz="1588" dirty="0">
              <a:latin typeface="Arial"/>
              <a:cs typeface="Arial"/>
            </a:endParaRPr>
          </a:p>
          <a:p>
            <a:pPr marL="313781" marR="4483" indent="-302575">
              <a:buAutoNum type="arabicPeriod"/>
              <a:tabLst>
                <a:tab pos="313221" algn="l"/>
                <a:tab pos="313781" algn="l"/>
              </a:tabLst>
            </a:pPr>
            <a:r>
              <a:rPr sz="1588" spc="-4" dirty="0">
                <a:latin typeface="Arial"/>
                <a:cs typeface="Arial"/>
              </a:rPr>
              <a:t>Expand all nodes reachable </a:t>
            </a:r>
            <a:r>
              <a:rPr sz="1588" dirty="0">
                <a:latin typeface="Arial"/>
                <a:cs typeface="Arial"/>
              </a:rPr>
              <a:t>from </a:t>
            </a:r>
            <a:r>
              <a:rPr sz="1588" spc="-4" dirty="0">
                <a:latin typeface="Arial"/>
                <a:cs typeface="Arial"/>
              </a:rPr>
              <a:t>Start in </a:t>
            </a:r>
            <a:r>
              <a:rPr sz="1588" dirty="0">
                <a:latin typeface="Arial"/>
                <a:cs typeface="Arial"/>
              </a:rPr>
              <a:t>3 </a:t>
            </a:r>
            <a:r>
              <a:rPr sz="1588" spc="-4" dirty="0">
                <a:latin typeface="Arial"/>
                <a:cs typeface="Arial"/>
              </a:rPr>
              <a:t>step, but not more </a:t>
            </a:r>
            <a:r>
              <a:rPr sz="1588" dirty="0">
                <a:latin typeface="Arial"/>
                <a:cs typeface="Arial"/>
              </a:rPr>
              <a:t>than </a:t>
            </a:r>
            <a:r>
              <a:rPr sz="1588" spc="-4" dirty="0">
                <a:latin typeface="Arial"/>
                <a:cs typeface="Arial"/>
              </a:rPr>
              <a:t>3; add </a:t>
            </a:r>
            <a:r>
              <a:rPr sz="1588" dirty="0">
                <a:latin typeface="Arial"/>
                <a:cs typeface="Arial"/>
              </a:rPr>
              <a:t>to </a:t>
            </a:r>
            <a:r>
              <a:rPr sz="1588" spc="-4" dirty="0">
                <a:latin typeface="Arial"/>
                <a:cs typeface="Arial"/>
              </a:rPr>
              <a:t>path  back of </a:t>
            </a:r>
            <a:r>
              <a:rPr sz="1588" dirty="0">
                <a:latin typeface="Arial"/>
                <a:cs typeface="Arial"/>
              </a:rPr>
              <a:t>Frontier</a:t>
            </a:r>
            <a:r>
              <a:rPr sz="1588" spc="-4" dirty="0">
                <a:latin typeface="Arial"/>
                <a:cs typeface="Arial"/>
              </a:rPr>
              <a:t> list.</a:t>
            </a:r>
            <a:endParaRPr sz="1588" dirty="0">
              <a:latin typeface="Arial"/>
              <a:cs typeface="Arial"/>
            </a:endParaRPr>
          </a:p>
          <a:p>
            <a:pPr marL="313221" indent="-302575">
              <a:buAutoNum type="arabicPeriod"/>
              <a:tabLst>
                <a:tab pos="313221" algn="l"/>
                <a:tab pos="313781" algn="l"/>
              </a:tabLst>
            </a:pPr>
            <a:r>
              <a:rPr sz="1588" spc="-4" dirty="0">
                <a:latin typeface="Arial"/>
                <a:cs typeface="Arial"/>
              </a:rPr>
              <a:t>And so on</a:t>
            </a:r>
            <a:r>
              <a:rPr sz="1588" spc="-9" dirty="0">
                <a:latin typeface="Arial"/>
                <a:cs typeface="Arial"/>
              </a:rPr>
              <a:t> </a:t>
            </a:r>
            <a:r>
              <a:rPr sz="1588" spc="-4" dirty="0">
                <a:latin typeface="Arial"/>
                <a:cs typeface="Arial"/>
              </a:rPr>
              <a:t>….</a:t>
            </a:r>
            <a:endParaRPr sz="1588" dirty="0">
              <a:latin typeface="Arial"/>
              <a:cs typeface="Arial"/>
            </a:endParaRPr>
          </a:p>
        </p:txBody>
      </p:sp>
      <p:sp>
        <p:nvSpPr>
          <p:cNvPr id="4" name="object 4"/>
          <p:cNvSpPr/>
          <p:nvPr/>
        </p:nvSpPr>
        <p:spPr>
          <a:xfrm>
            <a:off x="2492772" y="1479176"/>
            <a:ext cx="4153160" cy="2482172"/>
          </a:xfrm>
          <a:prstGeom prst="rect">
            <a:avLst/>
          </a:prstGeom>
          <a:blipFill>
            <a:blip r:embed="rId2" cstate="print"/>
            <a:stretch>
              <a:fillRect/>
            </a:stretch>
          </a:blipFill>
        </p:spPr>
        <p:txBody>
          <a:bodyPr wrap="square" lIns="0" tIns="0" rIns="0" bIns="0" rtlCol="0"/>
          <a:lstStyle/>
          <a:p>
            <a:endParaRPr sz="1588"/>
          </a:p>
        </p:txBody>
      </p:sp>
      <p:sp>
        <p:nvSpPr>
          <p:cNvPr id="5" name="object 5"/>
          <p:cNvSpPr txBox="1"/>
          <p:nvPr/>
        </p:nvSpPr>
        <p:spPr>
          <a:xfrm>
            <a:off x="7139716" y="5953955"/>
            <a:ext cx="242047" cy="180306"/>
          </a:xfrm>
          <a:prstGeom prst="rect">
            <a:avLst/>
          </a:prstGeom>
        </p:spPr>
        <p:txBody>
          <a:bodyPr vert="horz" wrap="square" lIns="0" tIns="0" rIns="0" bIns="0" rtlCol="0">
            <a:spAutoFit/>
          </a:bodyPr>
          <a:lstStyle/>
          <a:p>
            <a:pPr marL="33619">
              <a:lnSpc>
                <a:spcPts val="1452"/>
              </a:lnSpc>
            </a:pPr>
            <a:fld id="{81D60167-4931-47E6-BA6A-407CBD079E47}" type="slidenum">
              <a:rPr sz="1235" spc="-4" dirty="0">
                <a:latin typeface="Arial"/>
                <a:cs typeface="Arial"/>
              </a:rPr>
              <a:pPr marL="33619">
                <a:lnSpc>
                  <a:spcPts val="1452"/>
                </a:lnSpc>
              </a:pPr>
              <a:t>5</a:t>
            </a:fld>
            <a:endParaRPr sz="1235">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Pure Heuristic Search:</a:t>
            </a:r>
          </a:p>
        </p:txBody>
      </p:sp>
      <p:sp>
        <p:nvSpPr>
          <p:cNvPr id="3" name="Content Placeholder 2"/>
          <p:cNvSpPr>
            <a:spLocks noGrp="1"/>
          </p:cNvSpPr>
          <p:nvPr>
            <p:ph idx="1"/>
          </p:nvPr>
        </p:nvSpPr>
        <p:spPr>
          <a:xfrm>
            <a:off x="457200" y="1219200"/>
            <a:ext cx="8229600" cy="4906963"/>
          </a:xfrm>
        </p:spPr>
        <p:txBody>
          <a:bodyPr>
            <a:normAutofit fontScale="85000" lnSpcReduction="20000"/>
          </a:bodyPr>
          <a:lstStyle/>
          <a:p>
            <a:pPr>
              <a:buNone/>
            </a:pPr>
            <a:endParaRPr lang="en-US" dirty="0">
              <a:latin typeface="Segoe UI" panose="020B0502040204020203" pitchFamily="34" charset="0"/>
              <a:cs typeface="Segoe UI" panose="020B0502040204020203" pitchFamily="34" charset="0"/>
            </a:endParaRPr>
          </a:p>
          <a:p>
            <a:r>
              <a:rPr lang="en-US" sz="2300" dirty="0">
                <a:latin typeface="Segoe UI" panose="020B0502040204020203" pitchFamily="34" charset="0"/>
                <a:ea typeface="Verdana" pitchFamily="34" charset="0"/>
                <a:cs typeface="Segoe UI" panose="020B0502040204020203" pitchFamily="34" charset="0"/>
              </a:rPr>
              <a:t>Pure heuristic search expands nodes based on their </a:t>
            </a:r>
            <a:r>
              <a:rPr lang="en-US" sz="2300" dirty="0">
                <a:highlight>
                  <a:srgbClr val="00FFFF"/>
                </a:highlight>
                <a:latin typeface="Segoe UI" panose="020B0502040204020203" pitchFamily="34" charset="0"/>
                <a:ea typeface="Verdana" pitchFamily="34" charset="0"/>
                <a:cs typeface="Segoe UI" panose="020B0502040204020203" pitchFamily="34" charset="0"/>
              </a:rPr>
              <a:t>heuristic value, h(n)</a:t>
            </a:r>
            <a:r>
              <a:rPr lang="en-US" sz="2300" dirty="0">
                <a:latin typeface="Segoe UI" panose="020B0502040204020203" pitchFamily="34" charset="0"/>
                <a:ea typeface="Verdana" pitchFamily="34" charset="0"/>
                <a:cs typeface="Segoe UI" panose="020B0502040204020203" pitchFamily="34" charset="0"/>
              </a:rPr>
              <a:t>. </a:t>
            </a:r>
          </a:p>
          <a:p>
            <a:pPr>
              <a:lnSpc>
                <a:spcPct val="120000"/>
              </a:lnSpc>
            </a:pPr>
            <a:r>
              <a:rPr lang="en-US" sz="2300" dirty="0">
                <a:latin typeface="Segoe UI" panose="020B0502040204020203" pitchFamily="34" charset="0"/>
                <a:ea typeface="Verdana" pitchFamily="34" charset="0"/>
                <a:cs typeface="Segoe UI" panose="020B0502040204020203" pitchFamily="34" charset="0"/>
              </a:rPr>
              <a:t>It maintains </a:t>
            </a:r>
            <a:r>
              <a:rPr lang="en-US" sz="2300" dirty="0">
                <a:highlight>
                  <a:srgbClr val="FFFF00"/>
                </a:highlight>
                <a:latin typeface="Segoe UI" panose="020B0502040204020203" pitchFamily="34" charset="0"/>
                <a:ea typeface="Verdana" pitchFamily="34" charset="0"/>
                <a:cs typeface="Segoe UI" panose="020B0502040204020203" pitchFamily="34" charset="0"/>
              </a:rPr>
              <a:t>two lists</a:t>
            </a:r>
            <a:r>
              <a:rPr lang="en-US" sz="2300" dirty="0">
                <a:latin typeface="Segoe UI" panose="020B0502040204020203" pitchFamily="34" charset="0"/>
                <a:ea typeface="Verdana" pitchFamily="34" charset="0"/>
                <a:cs typeface="Segoe UI" panose="020B0502040204020203" pitchFamily="34" charset="0"/>
              </a:rPr>
              <a:t>, OPEN and CLOSED list. </a:t>
            </a:r>
          </a:p>
          <a:p>
            <a:pPr>
              <a:lnSpc>
                <a:spcPct val="120000"/>
              </a:lnSpc>
            </a:pPr>
            <a:r>
              <a:rPr lang="en-US" sz="2300" dirty="0">
                <a:latin typeface="Segoe UI" panose="020B0502040204020203" pitchFamily="34" charset="0"/>
                <a:ea typeface="Verdana" pitchFamily="34" charset="0"/>
                <a:cs typeface="Segoe UI" panose="020B0502040204020203" pitchFamily="34" charset="0"/>
              </a:rPr>
              <a:t>In the </a:t>
            </a:r>
            <a:r>
              <a:rPr lang="en-US" sz="2300" u="sng" dirty="0">
                <a:latin typeface="Segoe UI" panose="020B0502040204020203" pitchFamily="34" charset="0"/>
                <a:ea typeface="Verdana" pitchFamily="34" charset="0"/>
                <a:cs typeface="Segoe UI" panose="020B0502040204020203" pitchFamily="34" charset="0"/>
              </a:rPr>
              <a:t>CLOSED</a:t>
            </a:r>
            <a:r>
              <a:rPr lang="en-US" sz="2300" dirty="0">
                <a:latin typeface="Segoe UI" panose="020B0502040204020203" pitchFamily="34" charset="0"/>
                <a:ea typeface="Verdana" pitchFamily="34" charset="0"/>
                <a:cs typeface="Segoe UI" panose="020B0502040204020203" pitchFamily="34" charset="0"/>
              </a:rPr>
              <a:t> list, it places those nodes which have </a:t>
            </a:r>
            <a:r>
              <a:rPr lang="en-US" sz="2300" dirty="0">
                <a:highlight>
                  <a:srgbClr val="00FFFF"/>
                </a:highlight>
                <a:latin typeface="Segoe UI" panose="020B0502040204020203" pitchFamily="34" charset="0"/>
                <a:ea typeface="Verdana" pitchFamily="34" charset="0"/>
                <a:cs typeface="Segoe UI" panose="020B0502040204020203" pitchFamily="34" charset="0"/>
              </a:rPr>
              <a:t>already expanded </a:t>
            </a:r>
            <a:r>
              <a:rPr lang="en-US" sz="2300" dirty="0">
                <a:latin typeface="Segoe UI" panose="020B0502040204020203" pitchFamily="34" charset="0"/>
                <a:ea typeface="Verdana" pitchFamily="34" charset="0"/>
                <a:cs typeface="Segoe UI" panose="020B0502040204020203" pitchFamily="34" charset="0"/>
              </a:rPr>
              <a:t>and in the </a:t>
            </a:r>
            <a:r>
              <a:rPr lang="en-US" sz="2300" u="sng" dirty="0">
                <a:latin typeface="Segoe UI" panose="020B0502040204020203" pitchFamily="34" charset="0"/>
                <a:ea typeface="Verdana" pitchFamily="34" charset="0"/>
                <a:cs typeface="Segoe UI" panose="020B0502040204020203" pitchFamily="34" charset="0"/>
              </a:rPr>
              <a:t>OPEN</a:t>
            </a:r>
            <a:r>
              <a:rPr lang="en-US" sz="2300" dirty="0">
                <a:latin typeface="Segoe UI" panose="020B0502040204020203" pitchFamily="34" charset="0"/>
                <a:ea typeface="Verdana" pitchFamily="34" charset="0"/>
                <a:cs typeface="Segoe UI" panose="020B0502040204020203" pitchFamily="34" charset="0"/>
              </a:rPr>
              <a:t> list, it places nodes which have </a:t>
            </a:r>
            <a:r>
              <a:rPr lang="en-US" sz="2300" dirty="0">
                <a:highlight>
                  <a:srgbClr val="00FFFF"/>
                </a:highlight>
                <a:latin typeface="Segoe UI" panose="020B0502040204020203" pitchFamily="34" charset="0"/>
                <a:ea typeface="Verdana" pitchFamily="34" charset="0"/>
                <a:cs typeface="Segoe UI" panose="020B0502040204020203" pitchFamily="34" charset="0"/>
              </a:rPr>
              <a:t>yet not </a:t>
            </a:r>
            <a:r>
              <a:rPr lang="en-US" sz="2300" dirty="0">
                <a:latin typeface="Segoe UI" panose="020B0502040204020203" pitchFamily="34" charset="0"/>
                <a:ea typeface="Verdana" pitchFamily="34" charset="0"/>
                <a:cs typeface="Segoe UI" panose="020B0502040204020203" pitchFamily="34" charset="0"/>
              </a:rPr>
              <a:t>been expanded (fringe).</a:t>
            </a:r>
          </a:p>
          <a:p>
            <a:pPr>
              <a:lnSpc>
                <a:spcPct val="120000"/>
              </a:lnSpc>
            </a:pPr>
            <a:r>
              <a:rPr lang="en-US" sz="2300" dirty="0">
                <a:latin typeface="Segoe UI" panose="020B0502040204020203" pitchFamily="34" charset="0"/>
                <a:ea typeface="Verdana" pitchFamily="34" charset="0"/>
                <a:cs typeface="Segoe UI" panose="020B0502040204020203" pitchFamily="34" charset="0"/>
              </a:rPr>
              <a:t>On each iteration, each node, </a:t>
            </a:r>
            <a:r>
              <a:rPr lang="en-US" sz="2300" dirty="0">
                <a:highlight>
                  <a:srgbClr val="FFFF00"/>
                </a:highlight>
                <a:latin typeface="Segoe UI" panose="020B0502040204020203" pitchFamily="34" charset="0"/>
                <a:ea typeface="Verdana" pitchFamily="34" charset="0"/>
                <a:cs typeface="Segoe UI" panose="020B0502040204020203" pitchFamily="34" charset="0"/>
              </a:rPr>
              <a:t>n</a:t>
            </a:r>
            <a:r>
              <a:rPr lang="en-US" sz="2300" dirty="0">
                <a:latin typeface="Segoe UI" panose="020B0502040204020203" pitchFamily="34" charset="0"/>
                <a:ea typeface="Verdana" pitchFamily="34" charset="0"/>
                <a:cs typeface="Segoe UI" panose="020B0502040204020203" pitchFamily="34" charset="0"/>
              </a:rPr>
              <a:t> with the </a:t>
            </a:r>
            <a:r>
              <a:rPr lang="en-US" sz="2300" dirty="0">
                <a:highlight>
                  <a:srgbClr val="00FFFF"/>
                </a:highlight>
                <a:latin typeface="Segoe UI" panose="020B0502040204020203" pitchFamily="34" charset="0"/>
                <a:ea typeface="Verdana" pitchFamily="34" charset="0"/>
                <a:cs typeface="Segoe UI" panose="020B0502040204020203" pitchFamily="34" charset="0"/>
              </a:rPr>
              <a:t>lowest </a:t>
            </a:r>
            <a:r>
              <a:rPr lang="en-US" sz="2300" dirty="0">
                <a:latin typeface="Segoe UI" panose="020B0502040204020203" pitchFamily="34" charset="0"/>
                <a:ea typeface="Verdana" pitchFamily="34" charset="0"/>
                <a:cs typeface="Segoe UI" panose="020B0502040204020203" pitchFamily="34" charset="0"/>
              </a:rPr>
              <a:t>heuristic value is expanded and generates all its successors and </a:t>
            </a:r>
            <a:r>
              <a:rPr lang="en-US" sz="2300" dirty="0">
                <a:highlight>
                  <a:srgbClr val="FFFF00"/>
                </a:highlight>
                <a:latin typeface="Segoe UI" panose="020B0502040204020203" pitchFamily="34" charset="0"/>
                <a:ea typeface="Verdana" pitchFamily="34" charset="0"/>
                <a:cs typeface="Segoe UI" panose="020B0502040204020203" pitchFamily="34" charset="0"/>
              </a:rPr>
              <a:t>n</a:t>
            </a:r>
            <a:r>
              <a:rPr lang="en-US" sz="2300" dirty="0">
                <a:latin typeface="Segoe UI" panose="020B0502040204020203" pitchFamily="34" charset="0"/>
                <a:ea typeface="Verdana" pitchFamily="34" charset="0"/>
                <a:cs typeface="Segoe UI" panose="020B0502040204020203" pitchFamily="34" charset="0"/>
              </a:rPr>
              <a:t> is placed to the closed list. </a:t>
            </a:r>
          </a:p>
          <a:p>
            <a:pPr>
              <a:lnSpc>
                <a:spcPct val="120000"/>
              </a:lnSpc>
            </a:pPr>
            <a:r>
              <a:rPr lang="en-US" sz="2300" dirty="0">
                <a:latin typeface="Segoe UI" panose="020B0502040204020203" pitchFamily="34" charset="0"/>
                <a:ea typeface="Verdana" pitchFamily="34" charset="0"/>
                <a:cs typeface="Segoe UI" panose="020B0502040204020203" pitchFamily="34" charset="0"/>
              </a:rPr>
              <a:t>The algorithm continues unit a </a:t>
            </a:r>
            <a:r>
              <a:rPr lang="en-US" sz="2300" dirty="0">
                <a:highlight>
                  <a:srgbClr val="FFFF00"/>
                </a:highlight>
                <a:latin typeface="Segoe UI" panose="020B0502040204020203" pitchFamily="34" charset="0"/>
                <a:ea typeface="Verdana" pitchFamily="34" charset="0"/>
                <a:cs typeface="Segoe UI" panose="020B0502040204020203" pitchFamily="34" charset="0"/>
              </a:rPr>
              <a:t>goal</a:t>
            </a:r>
            <a:r>
              <a:rPr lang="en-US" sz="2300" dirty="0">
                <a:latin typeface="Segoe UI" panose="020B0502040204020203" pitchFamily="34" charset="0"/>
                <a:ea typeface="Verdana" pitchFamily="34" charset="0"/>
                <a:cs typeface="Segoe UI" panose="020B0502040204020203" pitchFamily="34" charset="0"/>
              </a:rPr>
              <a:t> state is found.</a:t>
            </a:r>
          </a:p>
          <a:p>
            <a:pPr marL="0" indent="0">
              <a:buNone/>
            </a:pPr>
            <a:endParaRPr lang="en-US" sz="2300" dirty="0">
              <a:latin typeface="Segoe UI" panose="020B0502040204020203" pitchFamily="34" charset="0"/>
              <a:ea typeface="Verdana" pitchFamily="34" charset="0"/>
              <a:cs typeface="Segoe UI" panose="020B0502040204020203" pitchFamily="34" charset="0"/>
            </a:endParaRPr>
          </a:p>
          <a:p>
            <a:pPr>
              <a:buNone/>
            </a:pPr>
            <a:r>
              <a:rPr lang="en-US" sz="2300" dirty="0">
                <a:latin typeface="Segoe UI" panose="020B0502040204020203" pitchFamily="34" charset="0"/>
                <a:ea typeface="Verdana" pitchFamily="34" charset="0"/>
                <a:cs typeface="Segoe UI" panose="020B0502040204020203" pitchFamily="34" charset="0"/>
              </a:rPr>
              <a:t>   </a:t>
            </a:r>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35EA8FB-7B8C-4AA1-8940-2670B5DAAAA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26"/>
            <a:ext cx="7886700" cy="7778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 Algorithm</a:t>
            </a:r>
          </a:p>
        </p:txBody>
      </p:sp>
      <p:sp>
        <p:nvSpPr>
          <p:cNvPr id="3" name="Content Placeholder 2"/>
          <p:cNvSpPr>
            <a:spLocks noGrp="1"/>
          </p:cNvSpPr>
          <p:nvPr>
            <p:ph idx="1"/>
          </p:nvPr>
        </p:nvSpPr>
        <p:spPr>
          <a:xfrm>
            <a:off x="457200" y="1143000"/>
            <a:ext cx="7772400" cy="5105400"/>
          </a:xfrm>
        </p:spPr>
        <p:txBody>
          <a:bodyPr>
            <a:normAutofit/>
          </a:bodyPr>
          <a:lstStyle/>
          <a:p>
            <a:pPr marL="0" indent="0" algn="just">
              <a:lnSpc>
                <a:spcPct val="100000"/>
              </a:lnSpc>
              <a:buNone/>
            </a:pPr>
            <a:r>
              <a:rPr lang="en-IN" sz="1800" u="sng" dirty="0">
                <a:latin typeface="Segoe UI" panose="020B0502040204020203" pitchFamily="34" charset="0"/>
                <a:ea typeface="Verdana" pitchFamily="34" charset="0"/>
                <a:cs typeface="Segoe UI" panose="020B0502040204020203" pitchFamily="34" charset="0"/>
              </a:rPr>
              <a:t>Hill climbing algorithm</a:t>
            </a:r>
            <a:r>
              <a:rPr lang="en-IN" sz="1800" dirty="0">
                <a:latin typeface="Segoe UI" panose="020B0502040204020203" pitchFamily="34" charset="0"/>
                <a:ea typeface="Verdana" pitchFamily="34" charset="0"/>
                <a:cs typeface="Segoe UI" panose="020B0502040204020203" pitchFamily="34" charset="0"/>
              </a:rPr>
              <a:t> is a </a:t>
            </a:r>
            <a:r>
              <a:rPr lang="en-IN" sz="1800" dirty="0">
                <a:highlight>
                  <a:srgbClr val="FFFF00"/>
                </a:highlight>
                <a:latin typeface="Segoe UI" panose="020B0502040204020203" pitchFamily="34" charset="0"/>
                <a:ea typeface="Verdana" pitchFamily="34" charset="0"/>
                <a:cs typeface="Segoe UI" panose="020B0502040204020203" pitchFamily="34" charset="0"/>
              </a:rPr>
              <a:t>local search</a:t>
            </a:r>
            <a:r>
              <a:rPr lang="en-IN" sz="1800" dirty="0">
                <a:latin typeface="Segoe UI" panose="020B0502040204020203" pitchFamily="34" charset="0"/>
                <a:ea typeface="Verdana" pitchFamily="34" charset="0"/>
                <a:cs typeface="Segoe UI" panose="020B0502040204020203" pitchFamily="34" charset="0"/>
              </a:rPr>
              <a:t> algorithm which continuously moves in the direction of increasing elevation/value to find the peak of the mountain or </a:t>
            </a:r>
            <a:r>
              <a:rPr lang="en-IN" sz="1800" dirty="0">
                <a:highlight>
                  <a:srgbClr val="FFFF00"/>
                </a:highlight>
                <a:latin typeface="Segoe UI" panose="020B0502040204020203" pitchFamily="34" charset="0"/>
                <a:ea typeface="Verdana" pitchFamily="34" charset="0"/>
                <a:cs typeface="Segoe UI" panose="020B0502040204020203" pitchFamily="34" charset="0"/>
              </a:rPr>
              <a:t>best solution</a:t>
            </a:r>
            <a:r>
              <a:rPr lang="en-IN" sz="1800" dirty="0">
                <a:latin typeface="Segoe UI" panose="020B0502040204020203" pitchFamily="34" charset="0"/>
                <a:ea typeface="Verdana" pitchFamily="34" charset="0"/>
                <a:cs typeface="Segoe UI" panose="020B0502040204020203" pitchFamily="34" charset="0"/>
              </a:rPr>
              <a:t> to the problem. </a:t>
            </a:r>
          </a:p>
          <a:p>
            <a:pPr marL="0" indent="0" algn="just">
              <a:lnSpc>
                <a:spcPct val="100000"/>
              </a:lnSpc>
              <a:buNone/>
            </a:pPr>
            <a:r>
              <a:rPr lang="en-IN" sz="1800" dirty="0">
                <a:latin typeface="Segoe UI" panose="020B0502040204020203" pitchFamily="34" charset="0"/>
                <a:ea typeface="Verdana" pitchFamily="34" charset="0"/>
                <a:cs typeface="Segoe UI" panose="020B0502040204020203" pitchFamily="34" charset="0"/>
              </a:rPr>
              <a:t>It terminates when it reaches a </a:t>
            </a:r>
            <a:r>
              <a:rPr lang="en-IN" sz="1800" dirty="0">
                <a:highlight>
                  <a:srgbClr val="FFFF00"/>
                </a:highlight>
                <a:latin typeface="Segoe UI" panose="020B0502040204020203" pitchFamily="34" charset="0"/>
                <a:ea typeface="Verdana" pitchFamily="34" charset="0"/>
                <a:cs typeface="Segoe UI" panose="020B0502040204020203" pitchFamily="34" charset="0"/>
              </a:rPr>
              <a:t>peak value</a:t>
            </a:r>
            <a:r>
              <a:rPr lang="en-IN" sz="1800" dirty="0">
                <a:latin typeface="Segoe UI" panose="020B0502040204020203" pitchFamily="34" charset="0"/>
                <a:ea typeface="Verdana" pitchFamily="34" charset="0"/>
                <a:cs typeface="Segoe UI" panose="020B0502040204020203" pitchFamily="34" charset="0"/>
              </a:rPr>
              <a:t> where no neighbour has a higher value.</a:t>
            </a:r>
          </a:p>
          <a:p>
            <a:pPr marL="0" indent="0" algn="just">
              <a:lnSpc>
                <a:spcPct val="100000"/>
              </a:lnSpc>
              <a:buNone/>
            </a:pPr>
            <a:r>
              <a:rPr lang="en-IN" sz="1800" dirty="0">
                <a:latin typeface="Segoe UI" panose="020B0502040204020203" pitchFamily="34" charset="0"/>
                <a:ea typeface="Verdana" pitchFamily="34" charset="0"/>
                <a:cs typeface="Segoe UI" panose="020B0502040204020203" pitchFamily="34" charset="0"/>
              </a:rPr>
              <a:t>It is also called </a:t>
            </a:r>
            <a:r>
              <a:rPr lang="en-IN" sz="1800" u="sng" dirty="0">
                <a:latin typeface="Segoe UI" panose="020B0502040204020203" pitchFamily="34" charset="0"/>
                <a:ea typeface="Verdana" pitchFamily="34" charset="0"/>
                <a:cs typeface="Segoe UI" panose="020B0502040204020203" pitchFamily="34" charset="0"/>
              </a:rPr>
              <a:t>greedy local search</a:t>
            </a:r>
            <a:r>
              <a:rPr lang="en-IN" sz="1800" dirty="0">
                <a:latin typeface="Segoe UI" panose="020B0502040204020203" pitchFamily="34" charset="0"/>
                <a:ea typeface="Verdana" pitchFamily="34" charset="0"/>
                <a:cs typeface="Segoe UI" panose="020B0502040204020203" pitchFamily="34" charset="0"/>
              </a:rPr>
              <a:t> as it only looks to its good immediate neighbour state and not beyond that.</a:t>
            </a:r>
          </a:p>
          <a:p>
            <a:pPr>
              <a:buNone/>
            </a:pPr>
            <a:endParaRPr lang="en-US" sz="1800" dirty="0">
              <a:latin typeface="Segoe UI" panose="020B0502040204020203" pitchFamily="34" charset="0"/>
              <a:ea typeface="Verdana" pitchFamily="34" charset="0"/>
              <a:cs typeface="Segoe UI" panose="020B0502040204020203" pitchFamily="34" charset="0"/>
            </a:endParaRPr>
          </a:p>
          <a:p>
            <a:pPr>
              <a:buNone/>
            </a:pPr>
            <a:r>
              <a:rPr lang="en-US" sz="1800" u="sng" dirty="0">
                <a:latin typeface="Segoe UI" panose="020B0502040204020203" pitchFamily="34" charset="0"/>
                <a:ea typeface="Verdana" pitchFamily="34" charset="0"/>
                <a:cs typeface="Segoe UI" panose="020B0502040204020203" pitchFamily="34" charset="0"/>
              </a:rPr>
              <a:t>State-space</a:t>
            </a:r>
            <a:r>
              <a:rPr lang="en-US" sz="1800" dirty="0">
                <a:latin typeface="Segoe UI" panose="020B0502040204020203" pitchFamily="34" charset="0"/>
                <a:ea typeface="Verdana" pitchFamily="34" charset="0"/>
                <a:cs typeface="Segoe UI" panose="020B0502040204020203" pitchFamily="34" charset="0"/>
              </a:rPr>
              <a:t> Diagram for Hill Climbing:</a:t>
            </a:r>
          </a:p>
          <a:p>
            <a:r>
              <a:rPr lang="en-US" sz="1800" dirty="0">
                <a:latin typeface="Segoe UI" panose="020B0502040204020203" pitchFamily="34" charset="0"/>
                <a:ea typeface="Verdana" pitchFamily="34" charset="0"/>
                <a:cs typeface="Segoe UI" panose="020B0502040204020203" pitchFamily="34" charset="0"/>
              </a:rPr>
              <a:t>The state-space landscape is a graphical representation of the hill-climbing algorithm </a:t>
            </a:r>
          </a:p>
          <a:p>
            <a:r>
              <a:rPr lang="en-US" sz="1800" dirty="0">
                <a:latin typeface="Segoe UI" panose="020B0502040204020203" pitchFamily="34" charset="0"/>
                <a:ea typeface="Verdana" pitchFamily="34" charset="0"/>
                <a:cs typeface="Segoe UI" panose="020B0502040204020203" pitchFamily="34" charset="0"/>
              </a:rPr>
              <a:t>State-space on the x-axis and objective or cost function on Y-axis.  </a:t>
            </a:r>
          </a:p>
          <a:p>
            <a:pPr marL="0" indent="0" algn="just">
              <a:lnSpc>
                <a:spcPct val="100000"/>
              </a:lnSpc>
              <a:buNone/>
            </a:pPr>
            <a:endParaRPr lang="en-US" sz="1800" dirty="0">
              <a:latin typeface="Segoe UI" panose="020B0502040204020203" pitchFamily="34" charset="0"/>
              <a:ea typeface="Verdana" pitchFamily="34" charset="0"/>
              <a:cs typeface="Segoe UI" panose="020B0502040204020203" pitchFamily="34" charset="0"/>
            </a:endParaRPr>
          </a:p>
          <a:p>
            <a:pPr marL="0" indent="0" algn="just">
              <a:lnSpc>
                <a:spcPct val="100000"/>
              </a:lnSpc>
              <a:buNone/>
            </a:pPr>
            <a:r>
              <a:rPr lang="en-US" sz="1800" dirty="0">
                <a:latin typeface="Segoe UI" panose="020B0502040204020203" pitchFamily="34" charset="0"/>
                <a:ea typeface="Verdana" pitchFamily="34" charset="0"/>
                <a:cs typeface="Segoe UI" panose="020B0502040204020203" pitchFamily="34" charset="0"/>
              </a:rPr>
              <a:t>                                                         regions of state space on next slide….</a:t>
            </a:r>
          </a:p>
        </p:txBody>
      </p:sp>
      <p:pic>
        <p:nvPicPr>
          <p:cNvPr id="4" name="Picture 3">
            <a:extLst>
              <a:ext uri="{FF2B5EF4-FFF2-40B4-BE49-F238E27FC236}">
                <a16:creationId xmlns:a16="http://schemas.microsoft.com/office/drawing/2014/main" id="{8ECB6377-56FF-439E-B8EA-FD47A8933C6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4161891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Different regions:</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66800"/>
            <a:ext cx="8229600" cy="5059363"/>
          </a:xfrm>
        </p:spPr>
        <p:txBody>
          <a:bodyPr>
            <a:noAutofit/>
          </a:bodyPr>
          <a:lstStyle/>
          <a:p>
            <a:pPr>
              <a:buNone/>
            </a:pPr>
            <a:r>
              <a:rPr lang="en-US" sz="1200" dirty="0">
                <a:latin typeface="Segoe UI" panose="020B0502040204020203" pitchFamily="34" charset="0"/>
                <a:ea typeface="Verdana" pitchFamily="34" charset="0"/>
                <a:cs typeface="Segoe UI" panose="020B0502040204020203" pitchFamily="34" charset="0"/>
              </a:rPr>
              <a:t>	</a:t>
            </a:r>
          </a:p>
          <a:p>
            <a:pPr>
              <a:buNone/>
            </a:pPr>
            <a:r>
              <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a:t>
            </a: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indent="0">
              <a:buNone/>
            </a:pPr>
            <a:r>
              <a:rPr lang="en-US" sz="1600" b="1" dirty="0">
                <a:latin typeface="Segoe UI" panose="020B0502040204020203" pitchFamily="34" charset="0"/>
                <a:cs typeface="Segoe UI" panose="020B0502040204020203" pitchFamily="34" charset="0"/>
              </a:rPr>
              <a:t>Current state:</a:t>
            </a:r>
            <a:r>
              <a:rPr lang="en-US" sz="1600" dirty="0">
                <a:latin typeface="Segoe UI" panose="020B0502040204020203" pitchFamily="34" charset="0"/>
                <a:cs typeface="Segoe UI" panose="020B0502040204020203" pitchFamily="34" charset="0"/>
              </a:rPr>
              <a:t> It is a state in a landscape diagram where an agent is </a:t>
            </a:r>
            <a:r>
              <a:rPr lang="en-US" sz="1600" dirty="0">
                <a:highlight>
                  <a:srgbClr val="00FFFF"/>
                </a:highlight>
                <a:latin typeface="Segoe UI" panose="020B0502040204020203" pitchFamily="34" charset="0"/>
                <a:cs typeface="Segoe UI" panose="020B0502040204020203" pitchFamily="34" charset="0"/>
              </a:rPr>
              <a:t>currently</a:t>
            </a:r>
            <a:r>
              <a:rPr lang="en-US" sz="1600" dirty="0">
                <a:latin typeface="Segoe UI" panose="020B0502040204020203" pitchFamily="34" charset="0"/>
                <a:cs typeface="Segoe UI" panose="020B0502040204020203" pitchFamily="34" charset="0"/>
              </a:rPr>
              <a:t> present.</a:t>
            </a:r>
          </a:p>
          <a:p>
            <a:pPr marL="0" indent="0">
              <a:buNone/>
            </a:pPr>
            <a:r>
              <a:rPr lang="en-US" sz="1600" b="1" dirty="0">
                <a:latin typeface="Segoe UI" panose="020B0502040204020203" pitchFamily="34" charset="0"/>
                <a:cs typeface="Segoe UI" panose="020B0502040204020203" pitchFamily="34" charset="0"/>
              </a:rPr>
              <a:t>Flat local maximum:</a:t>
            </a:r>
            <a:r>
              <a:rPr lang="en-US" sz="1600" dirty="0">
                <a:latin typeface="Segoe UI" panose="020B0502040204020203" pitchFamily="34" charset="0"/>
                <a:cs typeface="Segoe UI" panose="020B0502040204020203" pitchFamily="34" charset="0"/>
              </a:rPr>
              <a:t> It is a flat space in the landscape where all the neighbor states of current states have the </a:t>
            </a:r>
            <a:r>
              <a:rPr lang="en-US" sz="1600" dirty="0">
                <a:highlight>
                  <a:srgbClr val="00FFFF"/>
                </a:highlight>
                <a:latin typeface="Segoe UI" panose="020B0502040204020203" pitchFamily="34" charset="0"/>
                <a:cs typeface="Segoe UI" panose="020B0502040204020203" pitchFamily="34" charset="0"/>
              </a:rPr>
              <a:t>same</a:t>
            </a:r>
            <a:r>
              <a:rPr lang="en-US" sz="1600" dirty="0">
                <a:latin typeface="Segoe UI" panose="020B0502040204020203" pitchFamily="34" charset="0"/>
                <a:cs typeface="Segoe UI" panose="020B0502040204020203" pitchFamily="34" charset="0"/>
              </a:rPr>
              <a:t> value. It is a plateau. </a:t>
            </a:r>
          </a:p>
          <a:p>
            <a:pPr marL="0" indent="0">
              <a:buNone/>
            </a:pPr>
            <a:r>
              <a:rPr lang="en-US" sz="1600" b="1" dirty="0">
                <a:latin typeface="Segoe UI" panose="020B0502040204020203" pitchFamily="34" charset="0"/>
                <a:cs typeface="Segoe UI" panose="020B0502040204020203" pitchFamily="34" charset="0"/>
              </a:rPr>
              <a:t>Shoulder:</a:t>
            </a:r>
            <a:r>
              <a:rPr lang="en-US" sz="1600" dirty="0">
                <a:latin typeface="Segoe UI" panose="020B0502040204020203" pitchFamily="34" charset="0"/>
                <a:cs typeface="Segoe UI" panose="020B0502040204020203" pitchFamily="34" charset="0"/>
              </a:rPr>
              <a:t> It is a plateau region which has an uphill edge.</a:t>
            </a:r>
          </a:p>
          <a:p>
            <a:pPr>
              <a:buNone/>
            </a:pPr>
            <a:endParaRPr lang="en-US" sz="1200" dirty="0">
              <a:latin typeface="Segoe UI" panose="020B0502040204020203" pitchFamily="34" charset="0"/>
              <a:ea typeface="Verdana" pitchFamily="34" charset="0"/>
              <a:cs typeface="Segoe UI" panose="020B0502040204020203" pitchFamily="34" charset="0"/>
            </a:endParaRPr>
          </a:p>
        </p:txBody>
      </p:sp>
      <p:pic>
        <p:nvPicPr>
          <p:cNvPr id="4" name="Picture 3" descr="Hill Climbing Algorithm in AI">
            <a:extLst>
              <a:ext uri="{FF2B5EF4-FFF2-40B4-BE49-F238E27FC236}">
                <a16:creationId xmlns:a16="http://schemas.microsoft.com/office/drawing/2014/main" id="{123118DB-533B-41E6-88D1-B18FBA62DD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3810000" cy="2743200"/>
          </a:xfrm>
          <a:prstGeom prst="rect">
            <a:avLst/>
          </a:prstGeom>
          <a:noFill/>
          <a:ln>
            <a:noFill/>
          </a:ln>
        </p:spPr>
      </p:pic>
      <p:sp>
        <p:nvSpPr>
          <p:cNvPr id="5" name="TextBox 4">
            <a:extLst>
              <a:ext uri="{FF2B5EF4-FFF2-40B4-BE49-F238E27FC236}">
                <a16:creationId xmlns:a16="http://schemas.microsoft.com/office/drawing/2014/main" id="{DC68D0DD-77D2-443A-B52E-49218D29F62D}"/>
              </a:ext>
            </a:extLst>
          </p:cNvPr>
          <p:cNvSpPr txBox="1"/>
          <p:nvPr/>
        </p:nvSpPr>
        <p:spPr>
          <a:xfrm>
            <a:off x="4876800" y="1066800"/>
            <a:ext cx="3810000" cy="2308324"/>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Local Maximum:</a:t>
            </a:r>
            <a:r>
              <a:rPr lang="en-US" sz="1600" dirty="0">
                <a:latin typeface="Segoe UI" panose="020B0502040204020203" pitchFamily="34" charset="0"/>
                <a:cs typeface="Segoe UI" panose="020B0502040204020203" pitchFamily="34" charset="0"/>
              </a:rPr>
              <a:t> Local maximum is a state which is </a:t>
            </a:r>
            <a:r>
              <a:rPr lang="en-US" sz="1600" dirty="0">
                <a:highlight>
                  <a:srgbClr val="00FFFF"/>
                </a:highlight>
                <a:latin typeface="Segoe UI" panose="020B0502040204020203" pitchFamily="34" charset="0"/>
                <a:cs typeface="Segoe UI" panose="020B0502040204020203" pitchFamily="34" charset="0"/>
              </a:rPr>
              <a:t>better</a:t>
            </a:r>
            <a:r>
              <a:rPr lang="en-US" sz="1600" dirty="0">
                <a:latin typeface="Segoe UI" panose="020B0502040204020203" pitchFamily="34" charset="0"/>
                <a:cs typeface="Segoe UI" panose="020B0502040204020203" pitchFamily="34" charset="0"/>
              </a:rPr>
              <a:t> than its </a:t>
            </a:r>
            <a:r>
              <a:rPr lang="en-US" sz="1600" u="sng" dirty="0">
                <a:latin typeface="Segoe UI" panose="020B0502040204020203" pitchFamily="34" charset="0"/>
                <a:cs typeface="Segoe UI" panose="020B0502040204020203" pitchFamily="34" charset="0"/>
              </a:rPr>
              <a:t>neighbor states</a:t>
            </a:r>
            <a:r>
              <a:rPr lang="en-US" sz="1600" dirty="0">
                <a:latin typeface="Segoe UI" panose="020B0502040204020203" pitchFamily="34" charset="0"/>
                <a:cs typeface="Segoe UI" panose="020B0502040204020203" pitchFamily="34" charset="0"/>
              </a:rPr>
              <a:t>, but there is also another state which is higher than it.</a:t>
            </a:r>
          </a:p>
          <a:p>
            <a:endParaRPr lang="en-US" sz="1600" dirty="0">
              <a:latin typeface="Segoe UI" panose="020B0502040204020203" pitchFamily="34" charset="0"/>
              <a:cs typeface="Segoe UI" panose="020B0502040204020203" pitchFamily="34" charset="0"/>
            </a:endParaRPr>
          </a:p>
          <a:p>
            <a:r>
              <a:rPr lang="en-US" sz="1600" b="1" dirty="0">
                <a:latin typeface="Segoe UI" panose="020B0502040204020203" pitchFamily="34" charset="0"/>
                <a:cs typeface="Segoe UI" panose="020B0502040204020203" pitchFamily="34" charset="0"/>
              </a:rPr>
              <a:t>Global Maximum:</a:t>
            </a:r>
            <a:r>
              <a:rPr lang="en-US" sz="1600" dirty="0">
                <a:latin typeface="Segoe UI" panose="020B0502040204020203" pitchFamily="34" charset="0"/>
                <a:cs typeface="Segoe UI" panose="020B0502040204020203" pitchFamily="34" charset="0"/>
              </a:rPr>
              <a:t> Global maximum is the </a:t>
            </a:r>
            <a:r>
              <a:rPr lang="en-US" sz="1600" dirty="0">
                <a:highlight>
                  <a:srgbClr val="00FFFF"/>
                </a:highlight>
                <a:latin typeface="Segoe UI" panose="020B0502040204020203" pitchFamily="34" charset="0"/>
                <a:cs typeface="Segoe UI" panose="020B0502040204020203" pitchFamily="34" charset="0"/>
              </a:rPr>
              <a:t>best</a:t>
            </a:r>
            <a:r>
              <a:rPr lang="en-US" sz="1600" dirty="0">
                <a:latin typeface="Segoe UI" panose="020B0502040204020203" pitchFamily="34" charset="0"/>
                <a:cs typeface="Segoe UI" panose="020B0502040204020203" pitchFamily="34" charset="0"/>
              </a:rPr>
              <a:t> possible state of state space landscape. It has the </a:t>
            </a:r>
            <a:r>
              <a:rPr lang="en-US" sz="1600" u="sng" dirty="0">
                <a:latin typeface="Segoe UI" panose="020B0502040204020203" pitchFamily="34" charset="0"/>
                <a:cs typeface="Segoe UI" panose="020B0502040204020203" pitchFamily="34" charset="0"/>
              </a:rPr>
              <a:t>highest value of objective function</a:t>
            </a:r>
            <a:r>
              <a:rPr lang="en-US" sz="1600" dirty="0">
                <a:latin typeface="Segoe UI" panose="020B0502040204020203" pitchFamily="34" charset="0"/>
                <a:cs typeface="Segoe UI" panose="020B0502040204020203" pitchFamily="34" charset="0"/>
              </a:rPr>
              <a:t>.</a:t>
            </a:r>
          </a:p>
        </p:txBody>
      </p:sp>
      <p:pic>
        <p:nvPicPr>
          <p:cNvPr id="6" name="Picture 5">
            <a:extLst>
              <a:ext uri="{FF2B5EF4-FFF2-40B4-BE49-F238E27FC236}">
                <a16:creationId xmlns:a16="http://schemas.microsoft.com/office/drawing/2014/main" id="{D9001902-B789-4236-B58C-65AC9A16338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623700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pPr algn="l"/>
            <a:r>
              <a:rPr lang="en-US" sz="3200" dirty="0">
                <a:solidFill>
                  <a:srgbClr val="27197D"/>
                </a:solidFill>
                <a:latin typeface="Segoe UI" panose="020B0502040204020203" pitchFamily="34" charset="0"/>
                <a:ea typeface="Verdana" pitchFamily="34" charset="0"/>
                <a:cs typeface="Segoe UI" panose="020B0502040204020203" pitchFamily="34" charset="0"/>
              </a:rPr>
              <a:t>Types of Hill Climbing Algorithm:</a:t>
            </a:r>
          </a:p>
        </p:txBody>
      </p:sp>
      <p:sp>
        <p:nvSpPr>
          <p:cNvPr id="3" name="Content Placeholder 2"/>
          <p:cNvSpPr>
            <a:spLocks noGrp="1"/>
          </p:cNvSpPr>
          <p:nvPr>
            <p:ph idx="1"/>
          </p:nvPr>
        </p:nvSpPr>
        <p:spPr>
          <a:xfrm>
            <a:off x="628650" y="1143000"/>
            <a:ext cx="7886700" cy="5033963"/>
          </a:xfrm>
        </p:spPr>
        <p:txBody>
          <a:bodyPr>
            <a:normAutofit fontScale="85000" lnSpcReduction="20000"/>
          </a:bodyPr>
          <a:lstStyle/>
          <a:p>
            <a:pPr>
              <a:buNone/>
            </a:pPr>
            <a:endParaRPr lang="en-US" sz="2000" b="1" dirty="0">
              <a:latin typeface="Segoe UI" panose="020B0502040204020203" pitchFamily="34" charset="0"/>
              <a:ea typeface="Verdana" pitchFamily="34" charset="0"/>
              <a:cs typeface="Segoe UI" panose="020B0502040204020203" pitchFamily="34" charset="0"/>
            </a:endParaRPr>
          </a:p>
          <a:p>
            <a:pPr>
              <a:buNone/>
            </a:pPr>
            <a:endParaRPr lang="en-US" sz="2000" b="1" dirty="0">
              <a:latin typeface="Segoe UI" panose="020B0502040204020203" pitchFamily="34" charset="0"/>
              <a:ea typeface="Verdana" pitchFamily="34" charset="0"/>
              <a:cs typeface="Segoe UI" panose="020B0502040204020203" pitchFamily="34" charset="0"/>
            </a:endParaRPr>
          </a:p>
          <a:p>
            <a:pPr>
              <a:buNone/>
            </a:pPr>
            <a:endParaRPr lang="en-US" sz="2000" b="1" dirty="0">
              <a:latin typeface="Segoe UI" panose="020B0502040204020203" pitchFamily="34" charset="0"/>
              <a:ea typeface="Verdana" pitchFamily="34" charset="0"/>
              <a:cs typeface="Segoe UI" panose="020B0502040204020203" pitchFamily="34" charset="0"/>
            </a:endParaRPr>
          </a:p>
          <a:p>
            <a:pPr>
              <a:buNone/>
            </a:pPr>
            <a:endParaRPr lang="en-US" sz="2000" b="1" dirty="0">
              <a:latin typeface="Segoe UI" panose="020B0502040204020203" pitchFamily="34" charset="0"/>
              <a:ea typeface="Verdana" pitchFamily="34" charset="0"/>
              <a:cs typeface="Segoe UI" panose="020B0502040204020203" pitchFamily="34" charset="0"/>
            </a:endParaRPr>
          </a:p>
          <a:p>
            <a:pPr>
              <a:buNone/>
            </a:pPr>
            <a:r>
              <a:rPr lang="en-US" sz="2000" b="1" dirty="0">
                <a:latin typeface="Segoe UI" panose="020B0502040204020203" pitchFamily="34" charset="0"/>
                <a:ea typeface="Verdana" pitchFamily="34" charset="0"/>
                <a:cs typeface="Segoe UI" panose="020B0502040204020203" pitchFamily="34" charset="0"/>
              </a:rPr>
              <a:t> </a:t>
            </a:r>
          </a:p>
          <a:p>
            <a:pPr marL="0" indent="0">
              <a:buNone/>
            </a:pPr>
            <a:endParaRPr lang="en-IN" sz="2000" dirty="0">
              <a:latin typeface="Segoe UI" panose="020B0502040204020203" pitchFamily="34" charset="0"/>
              <a:cs typeface="Segoe UI" panose="020B0502040204020203" pitchFamily="34" charset="0"/>
            </a:endParaRPr>
          </a:p>
          <a:p>
            <a:pPr marL="0" indent="0">
              <a:buNone/>
            </a:pPr>
            <a:endParaRPr lang="en-IN" sz="2000" dirty="0">
              <a:latin typeface="Segoe UI" panose="020B0502040204020203" pitchFamily="34" charset="0"/>
              <a:cs typeface="Segoe UI" panose="020B0502040204020203" pitchFamily="34" charset="0"/>
            </a:endParaRPr>
          </a:p>
          <a:p>
            <a:pPr marL="0" indent="0">
              <a:buNone/>
            </a:pPr>
            <a:r>
              <a:rPr lang="en-IN" sz="2000" dirty="0">
                <a:latin typeface="Segoe UI" panose="020B0502040204020203" pitchFamily="34" charset="0"/>
                <a:cs typeface="Segoe UI" panose="020B0502040204020203" pitchFamily="34" charset="0"/>
              </a:rPr>
              <a:t>1. </a:t>
            </a:r>
            <a:r>
              <a:rPr lang="en-IN" sz="2000" u="sng" dirty="0">
                <a:latin typeface="Segoe UI" panose="020B0502040204020203" pitchFamily="34" charset="0"/>
                <a:cs typeface="Segoe UI" panose="020B0502040204020203" pitchFamily="34" charset="0"/>
              </a:rPr>
              <a:t>Simple Hill Climbing</a:t>
            </a:r>
            <a:r>
              <a:rPr lang="en-IN" sz="2000" dirty="0">
                <a:latin typeface="Segoe UI" panose="020B0502040204020203" pitchFamily="34" charset="0"/>
                <a:cs typeface="Segoe UI" panose="020B0502040204020203" pitchFamily="34" charset="0"/>
              </a:rPr>
              <a:t>:</a:t>
            </a:r>
          </a:p>
          <a:p>
            <a:pPr marL="0" indent="0">
              <a:lnSpc>
                <a:spcPct val="120000"/>
              </a:lnSpc>
              <a:buNone/>
            </a:pPr>
            <a:r>
              <a:rPr lang="en-IN" sz="2000" dirty="0">
                <a:latin typeface="Segoe UI" panose="020B0502040204020203" pitchFamily="34" charset="0"/>
                <a:cs typeface="Segoe UI" panose="020B0502040204020203" pitchFamily="34" charset="0"/>
              </a:rPr>
              <a:t>It only evaluates the neighbour node state at a time and selects the first one which optimizes current cost and set it as a current state. </a:t>
            </a:r>
          </a:p>
          <a:p>
            <a:pPr marL="0" indent="0">
              <a:lnSpc>
                <a:spcPct val="120000"/>
              </a:lnSpc>
              <a:buNone/>
            </a:pPr>
            <a:r>
              <a:rPr lang="en-IN" sz="2000" dirty="0">
                <a:latin typeface="Segoe UI" panose="020B0502040204020203" pitchFamily="34" charset="0"/>
                <a:cs typeface="Segoe UI" panose="020B0502040204020203" pitchFamily="34" charset="0"/>
              </a:rPr>
              <a:t>It only checks it's </a:t>
            </a:r>
            <a:r>
              <a:rPr lang="en-IN" sz="2000" u="sng" dirty="0">
                <a:latin typeface="Segoe UI" panose="020B0502040204020203" pitchFamily="34" charset="0"/>
                <a:cs typeface="Segoe UI" panose="020B0502040204020203" pitchFamily="34" charset="0"/>
              </a:rPr>
              <a:t>one successor state</a:t>
            </a:r>
            <a:r>
              <a:rPr lang="en-IN" sz="2000" dirty="0">
                <a:latin typeface="Segoe UI" panose="020B0502040204020203" pitchFamily="34" charset="0"/>
                <a:cs typeface="Segoe UI" panose="020B0502040204020203" pitchFamily="34" charset="0"/>
              </a:rPr>
              <a:t>, and if it finds better than the current state, then move else be in the same state. </a:t>
            </a:r>
          </a:p>
          <a:p>
            <a:pPr marL="0" indent="0">
              <a:buNone/>
            </a:pPr>
            <a:endParaRPr lang="en-IN" sz="2000" dirty="0">
              <a:latin typeface="Segoe UI" panose="020B0502040204020203" pitchFamily="34" charset="0"/>
              <a:cs typeface="Segoe UI" panose="020B0502040204020203" pitchFamily="34" charset="0"/>
            </a:endParaRPr>
          </a:p>
          <a:p>
            <a:pPr marL="0" indent="0">
              <a:buNone/>
            </a:pPr>
            <a:r>
              <a:rPr lang="en-IN" sz="2000" dirty="0">
                <a:latin typeface="Segoe UI" panose="020B0502040204020203" pitchFamily="34" charset="0"/>
                <a:cs typeface="Segoe UI" panose="020B0502040204020203" pitchFamily="34" charset="0"/>
              </a:rPr>
              <a:t>Features: </a:t>
            </a:r>
          </a:p>
          <a:p>
            <a:r>
              <a:rPr lang="en-US" sz="1900" dirty="0">
                <a:latin typeface="Segoe UI" panose="020B0502040204020203" pitchFamily="34" charset="0"/>
                <a:cs typeface="Segoe UI" panose="020B0502040204020203" pitchFamily="34" charset="0"/>
              </a:rPr>
              <a:t>Less time consuming</a:t>
            </a:r>
          </a:p>
          <a:p>
            <a:r>
              <a:rPr lang="en-US" sz="1900" dirty="0">
                <a:latin typeface="Segoe UI" panose="020B0502040204020203" pitchFamily="34" charset="0"/>
                <a:cs typeface="Segoe UI" panose="020B0502040204020203" pitchFamily="34" charset="0"/>
              </a:rPr>
              <a:t>Less optimal solution and the solution is not guaranteed</a:t>
            </a:r>
            <a:endParaRPr lang="en-IN" sz="1900" dirty="0">
              <a:latin typeface="Segoe UI" panose="020B0502040204020203" pitchFamily="34" charset="0"/>
              <a:cs typeface="Segoe UI" panose="020B0502040204020203" pitchFamily="34" charset="0"/>
            </a:endParaRPr>
          </a:p>
          <a:p>
            <a:pPr marL="0" indent="0">
              <a:buNone/>
            </a:pPr>
            <a:endParaRPr lang="en-IN" sz="3200" dirty="0">
              <a:latin typeface="Segoe UI" panose="020B0502040204020203" pitchFamily="34" charset="0"/>
              <a:cs typeface="Segoe UI" panose="020B0502040204020203" pitchFamily="34" charset="0"/>
            </a:endParaRPr>
          </a:p>
          <a:p>
            <a:pPr marL="0" indent="0">
              <a:buNone/>
            </a:pPr>
            <a:endParaRPr lang="en-US" sz="3200" dirty="0">
              <a:latin typeface="Segoe UI" panose="020B0502040204020203" pitchFamily="34" charset="0"/>
              <a:cs typeface="Segoe UI" panose="020B0502040204020203" pitchFamily="34" charset="0"/>
            </a:endParaRPr>
          </a:p>
        </p:txBody>
      </p:sp>
      <p:graphicFrame>
        <p:nvGraphicFramePr>
          <p:cNvPr id="4" name="Diagram 3">
            <a:extLst>
              <a:ext uri="{FF2B5EF4-FFF2-40B4-BE49-F238E27FC236}">
                <a16:creationId xmlns:a16="http://schemas.microsoft.com/office/drawing/2014/main" id="{0AB7B275-E5D2-47B2-BE53-32C9FDEDB18F}"/>
              </a:ext>
            </a:extLst>
          </p:cNvPr>
          <p:cNvGraphicFramePr/>
          <p:nvPr/>
        </p:nvGraphicFramePr>
        <p:xfrm>
          <a:off x="1190171" y="1081315"/>
          <a:ext cx="3352800" cy="2133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B03DDD2E-03ED-4C56-BC12-11DCD019E9E2}"/>
              </a:ext>
            </a:extLst>
          </p:cNvPr>
          <p:cNvSpPr/>
          <p:nvPr/>
        </p:nvSpPr>
        <p:spPr>
          <a:xfrm>
            <a:off x="5943599" y="1295400"/>
            <a:ext cx="2010229" cy="1919514"/>
          </a:xfrm>
          <a:prstGeom prst="ellipse">
            <a:avLst/>
          </a:prstGeom>
          <a: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39000" r="-39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6" name="Picture 5">
            <a:extLst>
              <a:ext uri="{FF2B5EF4-FFF2-40B4-BE49-F238E27FC236}">
                <a16:creationId xmlns:a16="http://schemas.microsoft.com/office/drawing/2014/main" id="{E76A760E-7CD8-4A76-ACFF-162089C2C84D}"/>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281718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6B0F91C-D323-4E08-96E2-938F664499AC}"/>
              </a:ext>
            </a:extLst>
          </p:cNvPr>
          <p:cNvSpPr>
            <a:spLocks noGrp="1"/>
          </p:cNvSpPr>
          <p:nvPr>
            <p:ph idx="1"/>
          </p:nvPr>
        </p:nvSpPr>
        <p:spPr>
          <a:xfrm>
            <a:off x="628650" y="1295400"/>
            <a:ext cx="7886700" cy="4881563"/>
          </a:xfrm>
        </p:spPr>
        <p:txBody>
          <a:bodyPr>
            <a:normAutofit/>
          </a:bodyPr>
          <a:lstStyle/>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lvl="0" indent="0">
              <a:buNone/>
            </a:pPr>
            <a:r>
              <a:rPr lang="en-US" sz="2000" b="1" dirty="0">
                <a:latin typeface="Segoe UI" panose="020B0502040204020203" pitchFamily="34" charset="0"/>
                <a:cs typeface="Segoe UI" panose="020B0502040204020203" pitchFamily="34" charset="0"/>
              </a:rPr>
              <a:t>Step 1:</a:t>
            </a:r>
            <a:r>
              <a:rPr lang="en-US" sz="2000" dirty="0">
                <a:latin typeface="Segoe UI" panose="020B0502040204020203" pitchFamily="34" charset="0"/>
                <a:cs typeface="Segoe UI" panose="020B0502040204020203" pitchFamily="34" charset="0"/>
              </a:rPr>
              <a:t> Evaluate the initial state, if it is goal state then return success     and Stop.</a:t>
            </a:r>
            <a:endParaRPr lang="en-US" dirty="0">
              <a:latin typeface="Segoe UI" panose="020B0502040204020203" pitchFamily="34" charset="0"/>
              <a:cs typeface="Segoe UI" panose="020B0502040204020203" pitchFamily="34" charset="0"/>
            </a:endParaRPr>
          </a:p>
          <a:p>
            <a:pPr marL="0" lvl="0" indent="0">
              <a:buNone/>
            </a:pPr>
            <a:r>
              <a:rPr lang="en-US" sz="2000" b="1" dirty="0">
                <a:latin typeface="Segoe UI" panose="020B0502040204020203" pitchFamily="34" charset="0"/>
                <a:cs typeface="Segoe UI" panose="020B0502040204020203" pitchFamily="34" charset="0"/>
              </a:rPr>
              <a:t>Step 2:</a:t>
            </a:r>
            <a:r>
              <a:rPr lang="en-US" sz="2000" dirty="0">
                <a:latin typeface="Segoe UI" panose="020B0502040204020203" pitchFamily="34" charset="0"/>
                <a:cs typeface="Segoe UI" panose="020B0502040204020203" pitchFamily="34" charset="0"/>
              </a:rPr>
              <a:t> Loop Until a solution is found or there is no new operator left to apply.</a:t>
            </a:r>
            <a:endParaRPr lang="en-US" dirty="0">
              <a:latin typeface="Segoe UI" panose="020B0502040204020203" pitchFamily="34" charset="0"/>
              <a:cs typeface="Segoe UI" panose="020B0502040204020203" pitchFamily="34" charset="0"/>
            </a:endParaRPr>
          </a:p>
          <a:p>
            <a:pPr marL="0" lvl="0" indent="0">
              <a:buNone/>
            </a:pPr>
            <a:r>
              <a:rPr lang="en-US" sz="2000" b="1" dirty="0">
                <a:latin typeface="Segoe UI" panose="020B0502040204020203" pitchFamily="34" charset="0"/>
                <a:cs typeface="Segoe UI" panose="020B0502040204020203" pitchFamily="34" charset="0"/>
              </a:rPr>
              <a:t>Step 3:</a:t>
            </a:r>
            <a:r>
              <a:rPr lang="en-US" sz="2000" dirty="0">
                <a:latin typeface="Segoe UI" panose="020B0502040204020203" pitchFamily="34" charset="0"/>
                <a:cs typeface="Segoe UI" panose="020B0502040204020203" pitchFamily="34" charset="0"/>
              </a:rPr>
              <a:t> Select and apply an operator to the current state.</a:t>
            </a:r>
            <a:endParaRPr lang="en-US" dirty="0">
              <a:latin typeface="Segoe UI" panose="020B0502040204020203" pitchFamily="34" charset="0"/>
              <a:cs typeface="Segoe UI" panose="020B0502040204020203" pitchFamily="34" charset="0"/>
            </a:endParaRPr>
          </a:p>
          <a:p>
            <a:pPr marL="0" lvl="0" indent="0">
              <a:buNone/>
            </a:pPr>
            <a:r>
              <a:rPr lang="en-US" sz="2000" b="1" dirty="0">
                <a:latin typeface="Segoe UI" panose="020B0502040204020203" pitchFamily="34" charset="0"/>
                <a:cs typeface="Segoe UI" panose="020B0502040204020203" pitchFamily="34" charset="0"/>
              </a:rPr>
              <a:t>Step 4:</a:t>
            </a:r>
            <a:r>
              <a:rPr lang="en-US" sz="2000" dirty="0">
                <a:latin typeface="Segoe UI" panose="020B0502040204020203" pitchFamily="34" charset="0"/>
                <a:cs typeface="Segoe UI" panose="020B0502040204020203" pitchFamily="34" charset="0"/>
              </a:rPr>
              <a:t> Check new state:</a:t>
            </a:r>
            <a:endParaRPr lang="en-US" dirty="0">
              <a:latin typeface="Segoe UI" panose="020B0502040204020203" pitchFamily="34" charset="0"/>
              <a:cs typeface="Segoe UI" panose="020B0502040204020203" pitchFamily="34" charset="0"/>
            </a:endParaRPr>
          </a:p>
          <a:p>
            <a:pPr lvl="2"/>
            <a:r>
              <a:rPr lang="en-US" sz="1800" dirty="0">
                <a:latin typeface="Segoe UI" panose="020B0502040204020203" pitchFamily="34" charset="0"/>
                <a:cs typeface="Segoe UI" panose="020B0502040204020203" pitchFamily="34" charset="0"/>
              </a:rPr>
              <a:t>If it is goal state, then return success and quit.</a:t>
            </a:r>
            <a:endParaRPr lang="en-US" sz="2400" dirty="0">
              <a:latin typeface="Segoe UI" panose="020B0502040204020203" pitchFamily="34" charset="0"/>
              <a:cs typeface="Segoe UI" panose="020B0502040204020203" pitchFamily="34" charset="0"/>
            </a:endParaRPr>
          </a:p>
          <a:p>
            <a:pPr lvl="2"/>
            <a:r>
              <a:rPr lang="en-US" sz="1800" dirty="0">
                <a:latin typeface="Segoe UI" panose="020B0502040204020203" pitchFamily="34" charset="0"/>
                <a:cs typeface="Segoe UI" panose="020B0502040204020203" pitchFamily="34" charset="0"/>
              </a:rPr>
              <a:t>Else if it is better than the current state then assign new state as a current state.</a:t>
            </a:r>
            <a:endParaRPr lang="en-US" sz="2400" dirty="0">
              <a:latin typeface="Segoe UI" panose="020B0502040204020203" pitchFamily="34" charset="0"/>
              <a:cs typeface="Segoe UI" panose="020B0502040204020203" pitchFamily="34" charset="0"/>
            </a:endParaRPr>
          </a:p>
          <a:p>
            <a:pPr lvl="2"/>
            <a:r>
              <a:rPr lang="en-US" sz="1800" dirty="0">
                <a:latin typeface="Segoe UI" panose="020B0502040204020203" pitchFamily="34" charset="0"/>
                <a:cs typeface="Segoe UI" panose="020B0502040204020203" pitchFamily="34" charset="0"/>
              </a:rPr>
              <a:t>Else if not better than the current state, then return to step2.</a:t>
            </a:r>
          </a:p>
          <a:p>
            <a:pPr marL="0" lvl="0" indent="0">
              <a:buNone/>
            </a:pPr>
            <a:r>
              <a:rPr lang="en-US" sz="2000" b="1" dirty="0">
                <a:latin typeface="Segoe UI" panose="020B0502040204020203" pitchFamily="34" charset="0"/>
                <a:cs typeface="Segoe UI" panose="020B0502040204020203" pitchFamily="34" charset="0"/>
              </a:rPr>
              <a:t>Step 5:</a:t>
            </a:r>
            <a:r>
              <a:rPr lang="en-US" sz="2000" dirty="0">
                <a:latin typeface="Segoe UI" panose="020B0502040204020203" pitchFamily="34" charset="0"/>
                <a:cs typeface="Segoe UI" panose="020B0502040204020203" pitchFamily="34" charset="0"/>
              </a:rPr>
              <a:t> Exit.</a:t>
            </a:r>
            <a:endParaRPr lang="en-US" dirty="0">
              <a:latin typeface="Segoe UI" panose="020B0502040204020203" pitchFamily="34" charset="0"/>
              <a:cs typeface="Segoe UI" panose="020B0502040204020203" pitchFamily="34" charset="0"/>
            </a:endParaRPr>
          </a:p>
          <a:p>
            <a:endParaRPr lang="en-US" sz="2400" dirty="0">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8BF72637-CA29-4C58-BE26-7E5D35B6483A}"/>
              </a:ext>
            </a:extLst>
          </p:cNvPr>
          <p:cNvSpPr>
            <a:spLocks noGrp="1"/>
          </p:cNvSpPr>
          <p:nvPr>
            <p:ph type="title"/>
          </p:nvPr>
        </p:nvSpPr>
        <p:spPr>
          <a:xfrm>
            <a:off x="628650" y="365127"/>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Algorithm:</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9" name="Oval 8">
            <a:extLst>
              <a:ext uri="{FF2B5EF4-FFF2-40B4-BE49-F238E27FC236}">
                <a16:creationId xmlns:a16="http://schemas.microsoft.com/office/drawing/2014/main" id="{DF6DFED4-E17C-4F63-868E-9CFF3A34942C}"/>
              </a:ext>
            </a:extLst>
          </p:cNvPr>
          <p:cNvSpPr/>
          <p:nvPr/>
        </p:nvSpPr>
        <p:spPr>
          <a:xfrm>
            <a:off x="5029200" y="125189"/>
            <a:ext cx="2010229" cy="1919514"/>
          </a:xfrm>
          <a:prstGeom prst="ellipse">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39000" r="-39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a:extLst>
              <a:ext uri="{FF2B5EF4-FFF2-40B4-BE49-F238E27FC236}">
                <a16:creationId xmlns:a16="http://schemas.microsoft.com/office/drawing/2014/main" id="{16E0AAA4-5FE1-4D5F-878F-1860DA74E07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969777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381000" y="1066800"/>
            <a:ext cx="8534400" cy="5181600"/>
          </a:xfrm>
        </p:spPr>
        <p:txBody>
          <a:bodyPr>
            <a:normAutofit/>
          </a:bodyPr>
          <a:lstStyle/>
          <a:p>
            <a:pPr marL="0" indent="0" algn="just">
              <a:buNone/>
            </a:pPr>
            <a:endParaRPr lang="en-US" sz="2000" dirty="0">
              <a:latin typeface="Segoe UI" panose="020B0502040204020203" pitchFamily="34" charset="0"/>
              <a:cs typeface="Segoe UI" panose="020B0502040204020203" pitchFamily="34" charset="0"/>
            </a:endParaRPr>
          </a:p>
          <a:p>
            <a:pPr marL="0" indent="0" algn="just">
              <a:buNone/>
            </a:pPr>
            <a:endParaRPr lang="en-US" sz="2000" dirty="0">
              <a:latin typeface="Segoe UI" panose="020B0502040204020203" pitchFamily="34" charset="0"/>
              <a:cs typeface="Segoe UI" panose="020B0502040204020203" pitchFamily="34" charset="0"/>
            </a:endParaRPr>
          </a:p>
          <a:p>
            <a:pPr marL="0" indent="0" algn="just">
              <a:buNone/>
            </a:pPr>
            <a:endParaRPr lang="en-US" sz="2000" dirty="0">
              <a:latin typeface="Segoe UI" panose="020B0502040204020203" pitchFamily="34" charset="0"/>
              <a:cs typeface="Segoe UI" panose="020B0502040204020203" pitchFamily="34" charset="0"/>
            </a:endParaRPr>
          </a:p>
          <a:p>
            <a:pPr marL="0" indent="0" algn="just">
              <a:buNone/>
            </a:pPr>
            <a:endParaRPr lang="en-US" sz="2000" dirty="0">
              <a:latin typeface="Segoe UI" panose="020B0502040204020203" pitchFamily="34" charset="0"/>
              <a:cs typeface="Segoe UI" panose="020B0502040204020203" pitchFamily="34" charset="0"/>
            </a:endParaRPr>
          </a:p>
          <a:p>
            <a:pPr marL="0" indent="0" algn="just">
              <a:buNone/>
            </a:pPr>
            <a:r>
              <a:rPr lang="en-US" sz="2000" dirty="0">
                <a:latin typeface="Segoe UI" panose="020B0502040204020203" pitchFamily="34" charset="0"/>
                <a:cs typeface="Segoe UI" panose="020B0502040204020203" pitchFamily="34" charset="0"/>
              </a:rPr>
              <a:t>2. </a:t>
            </a:r>
            <a:r>
              <a:rPr lang="en-US" sz="2000" u="sng" dirty="0">
                <a:latin typeface="Segoe UI" panose="020B0502040204020203" pitchFamily="34" charset="0"/>
                <a:cs typeface="Segoe UI" panose="020B0502040204020203" pitchFamily="34" charset="0"/>
              </a:rPr>
              <a:t>Steepest-Ascent</a:t>
            </a:r>
            <a:r>
              <a:rPr lang="en-US" sz="2000" dirty="0">
                <a:latin typeface="Segoe UI" panose="020B0502040204020203" pitchFamily="34" charset="0"/>
                <a:cs typeface="Segoe UI" panose="020B0502040204020203" pitchFamily="34" charset="0"/>
              </a:rPr>
              <a:t> hill climbing:</a:t>
            </a:r>
          </a:p>
          <a:p>
            <a:pPr algn="just"/>
            <a:r>
              <a:rPr lang="en-US" sz="2000" dirty="0">
                <a:latin typeface="Segoe UI" panose="020B0502040204020203" pitchFamily="34" charset="0"/>
                <a:cs typeface="Segoe UI" panose="020B0502040204020203" pitchFamily="34" charset="0"/>
              </a:rPr>
              <a:t>The steepest-Ascent algorithm is a variation of simple hill climbing algorithm. </a:t>
            </a:r>
          </a:p>
          <a:p>
            <a:pPr algn="just"/>
            <a:r>
              <a:rPr lang="en-US" sz="2000" dirty="0">
                <a:latin typeface="Segoe UI" panose="020B0502040204020203" pitchFamily="34" charset="0"/>
                <a:cs typeface="Segoe UI" panose="020B0502040204020203" pitchFamily="34" charset="0"/>
              </a:rPr>
              <a:t>This algorithm examines </a:t>
            </a:r>
            <a:r>
              <a:rPr lang="en-US" sz="2000" dirty="0">
                <a:highlight>
                  <a:srgbClr val="00FF00"/>
                </a:highlight>
                <a:latin typeface="Segoe UI" panose="020B0502040204020203" pitchFamily="34" charset="0"/>
                <a:cs typeface="Segoe UI" panose="020B0502040204020203" pitchFamily="34" charset="0"/>
              </a:rPr>
              <a:t>all the successor </a:t>
            </a:r>
            <a:r>
              <a:rPr lang="en-US" sz="2000" dirty="0">
                <a:latin typeface="Segoe UI" panose="020B0502040204020203" pitchFamily="34" charset="0"/>
                <a:cs typeface="Segoe UI" panose="020B0502040204020203" pitchFamily="34" charset="0"/>
              </a:rPr>
              <a:t>nodes of the current state and selects one neighbor node which is closest to the goal state. </a:t>
            </a:r>
          </a:p>
          <a:p>
            <a:pPr algn="just"/>
            <a:r>
              <a:rPr lang="en-US" sz="2000" dirty="0">
                <a:latin typeface="Segoe UI" panose="020B0502040204020203" pitchFamily="34" charset="0"/>
                <a:cs typeface="Segoe UI" panose="020B0502040204020203" pitchFamily="34" charset="0"/>
              </a:rPr>
              <a:t>This algorithm consumes more time as it searches for multiple neighbors</a:t>
            </a:r>
          </a:p>
          <a:p>
            <a:pPr marL="0" indent="0" algn="just">
              <a:buNone/>
            </a:pPr>
            <a:endParaRPr lang="en-US" sz="2000" dirty="0">
              <a:latin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C7A79742-2D02-4566-A198-A980F5B24C59}"/>
              </a:ext>
            </a:extLst>
          </p:cNvPr>
          <p:cNvSpPr/>
          <p:nvPr/>
        </p:nvSpPr>
        <p:spPr>
          <a:xfrm>
            <a:off x="5943600" y="1066800"/>
            <a:ext cx="1905000" cy="1828800"/>
          </a:xfrm>
          <a:prstGeom prst="ellipse">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25000" r="-25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5" name="Picture 4">
            <a:extLst>
              <a:ext uri="{FF2B5EF4-FFF2-40B4-BE49-F238E27FC236}">
                <a16:creationId xmlns:a16="http://schemas.microsoft.com/office/drawing/2014/main" id="{FE0C3801-4662-4B37-BFA6-8971310F249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167951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990601"/>
            <a:ext cx="7886700" cy="5562600"/>
          </a:xfrm>
        </p:spPr>
        <p:txBody>
          <a:bodyPr>
            <a:normAutofit fontScale="92500" lnSpcReduction="10000"/>
          </a:bodyPr>
          <a:lstStyle/>
          <a:p>
            <a:pPr>
              <a:buNone/>
            </a:pPr>
            <a:endParaRPr lang="en-US" sz="21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lnSpc>
                <a:spcPct val="110000"/>
              </a:lnSpc>
              <a:buNone/>
            </a:pPr>
            <a:r>
              <a:rPr lang="en-US" sz="1900" b="1" dirty="0">
                <a:latin typeface="Segoe UI" panose="020B0502040204020203" pitchFamily="34" charset="0"/>
                <a:ea typeface="Verdana" pitchFamily="34" charset="0"/>
                <a:cs typeface="Segoe UI" panose="020B0502040204020203" pitchFamily="34" charset="0"/>
              </a:rPr>
              <a:t>Step 1:</a:t>
            </a:r>
            <a:r>
              <a:rPr lang="en-US" sz="1900" dirty="0">
                <a:latin typeface="Segoe UI" panose="020B0502040204020203" pitchFamily="34" charset="0"/>
                <a:ea typeface="Verdana" pitchFamily="34" charset="0"/>
                <a:cs typeface="Segoe UI" panose="020B0502040204020203" pitchFamily="34" charset="0"/>
              </a:rPr>
              <a:t> Evaluate the initial state, if it is goal state then return   </a:t>
            </a:r>
          </a:p>
          <a:p>
            <a:pPr lvl="0">
              <a:lnSpc>
                <a:spcPct val="110000"/>
              </a:lnSpc>
              <a:buNone/>
            </a:pPr>
            <a:r>
              <a:rPr lang="en-US" sz="1900" dirty="0">
                <a:latin typeface="Segoe UI" panose="020B0502040204020203" pitchFamily="34" charset="0"/>
                <a:ea typeface="Verdana" pitchFamily="34" charset="0"/>
                <a:cs typeface="Segoe UI" panose="020B0502040204020203" pitchFamily="34" charset="0"/>
              </a:rPr>
              <a:t>            </a:t>
            </a:r>
            <a:r>
              <a:rPr lang="en-US" sz="1900" dirty="0">
                <a:highlight>
                  <a:srgbClr val="00FF00"/>
                </a:highlight>
                <a:latin typeface="Segoe UI" panose="020B0502040204020203" pitchFamily="34" charset="0"/>
                <a:ea typeface="Verdana" pitchFamily="34" charset="0"/>
                <a:cs typeface="Segoe UI" panose="020B0502040204020203" pitchFamily="34" charset="0"/>
              </a:rPr>
              <a:t>success</a:t>
            </a:r>
            <a:r>
              <a:rPr lang="en-US" sz="1900" dirty="0">
                <a:latin typeface="Segoe UI" panose="020B0502040204020203" pitchFamily="34" charset="0"/>
                <a:ea typeface="Verdana" pitchFamily="34" charset="0"/>
                <a:cs typeface="Segoe UI" panose="020B0502040204020203" pitchFamily="34" charset="0"/>
              </a:rPr>
              <a:t> and stop, else make current state as initial state.</a:t>
            </a:r>
          </a:p>
          <a:p>
            <a:pPr marL="0" lvl="0" indent="0">
              <a:lnSpc>
                <a:spcPct val="110000"/>
              </a:lnSpc>
              <a:buNone/>
            </a:pPr>
            <a:r>
              <a:rPr lang="en-US" sz="1900" b="1" dirty="0">
                <a:latin typeface="Segoe UI" panose="020B0502040204020203" pitchFamily="34" charset="0"/>
                <a:ea typeface="Verdana" pitchFamily="34" charset="0"/>
                <a:cs typeface="Segoe UI" panose="020B0502040204020203" pitchFamily="34" charset="0"/>
              </a:rPr>
              <a:t>Step 2:</a:t>
            </a:r>
            <a:r>
              <a:rPr lang="en-US" sz="1900" dirty="0">
                <a:latin typeface="Segoe UI" panose="020B0502040204020203" pitchFamily="34" charset="0"/>
                <a:ea typeface="Verdana" pitchFamily="34" charset="0"/>
                <a:cs typeface="Segoe UI" panose="020B0502040204020203" pitchFamily="34" charset="0"/>
              </a:rPr>
              <a:t> Loop until a solution is found or the current state does 	       </a:t>
            </a:r>
          </a:p>
          <a:p>
            <a:pPr marL="0" lvl="0" indent="0">
              <a:lnSpc>
                <a:spcPct val="110000"/>
              </a:lnSpc>
              <a:buNone/>
            </a:pPr>
            <a:r>
              <a:rPr lang="en-US" sz="1900" dirty="0">
                <a:latin typeface="Segoe UI" panose="020B0502040204020203" pitchFamily="34" charset="0"/>
                <a:ea typeface="Verdana" pitchFamily="34" charset="0"/>
                <a:cs typeface="Segoe UI" panose="020B0502040204020203" pitchFamily="34" charset="0"/>
              </a:rPr>
              <a:t>             not change.</a:t>
            </a:r>
          </a:p>
          <a:p>
            <a:pPr lvl="2">
              <a:lnSpc>
                <a:spcPct val="110000"/>
              </a:lnSpc>
            </a:pPr>
            <a:r>
              <a:rPr lang="en-US" sz="1900" dirty="0">
                <a:latin typeface="Segoe UI" panose="020B0502040204020203" pitchFamily="34" charset="0"/>
                <a:ea typeface="Verdana" pitchFamily="34" charset="0"/>
                <a:cs typeface="Segoe UI" panose="020B0502040204020203" pitchFamily="34" charset="0"/>
              </a:rPr>
              <a:t>Let SUCC be a state such that any successor of the current state will be better than it.</a:t>
            </a:r>
          </a:p>
          <a:p>
            <a:pPr lvl="2">
              <a:lnSpc>
                <a:spcPct val="110000"/>
              </a:lnSpc>
            </a:pPr>
            <a:r>
              <a:rPr lang="en-US" sz="1900" dirty="0">
                <a:latin typeface="Segoe UI" panose="020B0502040204020203" pitchFamily="34" charset="0"/>
                <a:ea typeface="Verdana" pitchFamily="34" charset="0"/>
                <a:cs typeface="Segoe UI" panose="020B0502040204020203" pitchFamily="34" charset="0"/>
              </a:rPr>
              <a:t>For each operator that applies to the current state:</a:t>
            </a:r>
          </a:p>
          <a:p>
            <a:pPr lvl="3">
              <a:lnSpc>
                <a:spcPct val="110000"/>
              </a:lnSpc>
            </a:pPr>
            <a:r>
              <a:rPr lang="en-US" sz="1900" dirty="0">
                <a:latin typeface="Segoe UI" panose="020B0502040204020203" pitchFamily="34" charset="0"/>
                <a:ea typeface="Verdana" pitchFamily="34" charset="0"/>
                <a:cs typeface="Segoe UI" panose="020B0502040204020203" pitchFamily="34" charset="0"/>
              </a:rPr>
              <a:t>Apply the new operator and generate a new state.</a:t>
            </a:r>
          </a:p>
          <a:p>
            <a:pPr lvl="3">
              <a:lnSpc>
                <a:spcPct val="110000"/>
              </a:lnSpc>
            </a:pPr>
            <a:r>
              <a:rPr lang="en-US" sz="1900" dirty="0">
                <a:latin typeface="Segoe UI" panose="020B0502040204020203" pitchFamily="34" charset="0"/>
                <a:ea typeface="Verdana" pitchFamily="34" charset="0"/>
                <a:cs typeface="Segoe UI" panose="020B0502040204020203" pitchFamily="34" charset="0"/>
              </a:rPr>
              <a:t>Evaluate the new state.</a:t>
            </a:r>
          </a:p>
          <a:p>
            <a:pPr lvl="4">
              <a:lnSpc>
                <a:spcPct val="110000"/>
              </a:lnSpc>
            </a:pPr>
            <a:r>
              <a:rPr lang="en-US" sz="1900" dirty="0">
                <a:latin typeface="Segoe UI" panose="020B0502040204020203" pitchFamily="34" charset="0"/>
                <a:ea typeface="Verdana" pitchFamily="34" charset="0"/>
                <a:cs typeface="Segoe UI" panose="020B0502040204020203" pitchFamily="34" charset="0"/>
              </a:rPr>
              <a:t>If it is goal state, then return </a:t>
            </a:r>
            <a:r>
              <a:rPr lang="en-US" sz="1900" dirty="0">
                <a:highlight>
                  <a:srgbClr val="00FF00"/>
                </a:highlight>
                <a:latin typeface="Segoe UI" panose="020B0502040204020203" pitchFamily="34" charset="0"/>
                <a:ea typeface="Verdana" pitchFamily="34" charset="0"/>
                <a:cs typeface="Segoe UI" panose="020B0502040204020203" pitchFamily="34" charset="0"/>
              </a:rPr>
              <a:t>success</a:t>
            </a:r>
            <a:r>
              <a:rPr lang="en-US" sz="1900" dirty="0">
                <a:latin typeface="Segoe UI" panose="020B0502040204020203" pitchFamily="34" charset="0"/>
                <a:ea typeface="Verdana" pitchFamily="34" charset="0"/>
                <a:cs typeface="Segoe UI" panose="020B0502040204020203" pitchFamily="34" charset="0"/>
              </a:rPr>
              <a:t> and quit, else compare it to the SUCC.</a:t>
            </a:r>
          </a:p>
          <a:p>
            <a:pPr lvl="4">
              <a:lnSpc>
                <a:spcPct val="110000"/>
              </a:lnSpc>
            </a:pPr>
            <a:r>
              <a:rPr lang="en-US" sz="1900" dirty="0">
                <a:latin typeface="Segoe UI" panose="020B0502040204020203" pitchFamily="34" charset="0"/>
                <a:ea typeface="Verdana" pitchFamily="34" charset="0"/>
                <a:cs typeface="Segoe UI" panose="020B0502040204020203" pitchFamily="34" charset="0"/>
              </a:rPr>
              <a:t>If it is better than SUCC, then set new state as SUCC.</a:t>
            </a:r>
          </a:p>
          <a:p>
            <a:pPr lvl="4">
              <a:lnSpc>
                <a:spcPct val="110000"/>
              </a:lnSpc>
            </a:pPr>
            <a:r>
              <a:rPr lang="en-US" sz="1900" dirty="0">
                <a:latin typeface="Segoe UI" panose="020B0502040204020203" pitchFamily="34" charset="0"/>
                <a:ea typeface="Verdana" pitchFamily="34" charset="0"/>
                <a:cs typeface="Segoe UI" panose="020B0502040204020203" pitchFamily="34" charset="0"/>
              </a:rPr>
              <a:t>If the SUCC is better than the current state, then set current state to SUCC.</a:t>
            </a:r>
          </a:p>
          <a:p>
            <a:pPr marL="0" lvl="0" indent="0">
              <a:buNone/>
            </a:pPr>
            <a:r>
              <a:rPr lang="en-US" sz="1900" b="1" dirty="0">
                <a:latin typeface="Segoe UI" panose="020B0502040204020203" pitchFamily="34" charset="0"/>
                <a:ea typeface="Verdana" pitchFamily="34" charset="0"/>
                <a:cs typeface="Segoe UI" panose="020B0502040204020203" pitchFamily="34" charset="0"/>
              </a:rPr>
              <a:t>Step 3:</a:t>
            </a:r>
            <a:r>
              <a:rPr lang="en-US" sz="1900" dirty="0">
                <a:latin typeface="Segoe UI" panose="020B0502040204020203" pitchFamily="34" charset="0"/>
                <a:ea typeface="Verdana" pitchFamily="34" charset="0"/>
                <a:cs typeface="Segoe UI" panose="020B0502040204020203" pitchFamily="34" charset="0"/>
              </a:rPr>
              <a:t> Exit.</a:t>
            </a:r>
          </a:p>
          <a:p>
            <a:endParaRPr lang="en-US"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09F10CB0-7547-4871-983B-2DBAA675E011}"/>
              </a:ext>
            </a:extLst>
          </p:cNvPr>
          <p:cNvSpPr>
            <a:spLocks noGrp="1"/>
          </p:cNvSpPr>
          <p:nvPr>
            <p:ph type="title"/>
          </p:nvPr>
        </p:nvSpPr>
        <p:spPr>
          <a:xfrm>
            <a:off x="304800" y="365127"/>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Algorithm for Steepest-Ascent HC:</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583E1C6-4BF9-49F8-937A-B4EF411BDC7E}"/>
              </a:ext>
            </a:extLst>
          </p:cNvPr>
          <p:cNvSpPr/>
          <p:nvPr/>
        </p:nvSpPr>
        <p:spPr>
          <a:xfrm>
            <a:off x="7086600" y="979715"/>
            <a:ext cx="1905000" cy="1828800"/>
          </a:xfrm>
          <a:prstGeom prst="ellipse">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25000" r="-25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a:extLst>
              <a:ext uri="{FF2B5EF4-FFF2-40B4-BE49-F238E27FC236}">
                <a16:creationId xmlns:a16="http://schemas.microsoft.com/office/drawing/2014/main" id="{3856E164-288D-48D8-874F-8226865E0BA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719732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endParaRPr lang="en-US" sz="3200" b="1" dirty="0">
              <a:solidFill>
                <a:srgbClr val="27197D"/>
              </a:soli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628650" y="1219200"/>
            <a:ext cx="7886700" cy="4957763"/>
          </a:xfrm>
        </p:spPr>
        <p:txBody>
          <a:bodyPr/>
          <a:lstStyle/>
          <a:p>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pPr marL="0" indent="0">
              <a:lnSpc>
                <a:spcPct val="100000"/>
              </a:lnSpc>
              <a:buNone/>
            </a:pPr>
            <a:endParaRPr lang="en-US" sz="1800" dirty="0">
              <a:latin typeface="Segoe UI" panose="020B0502040204020203" pitchFamily="34" charset="0"/>
              <a:ea typeface="Verdana" pitchFamily="34" charset="0"/>
              <a:cs typeface="Segoe UI" panose="020B0502040204020203" pitchFamily="34" charset="0"/>
            </a:endParaRP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3. </a:t>
            </a:r>
            <a:r>
              <a:rPr lang="en-US" sz="1800" u="sng" dirty="0">
                <a:latin typeface="Segoe UI" panose="020B0502040204020203" pitchFamily="34" charset="0"/>
                <a:ea typeface="Verdana" pitchFamily="34" charset="0"/>
                <a:cs typeface="Segoe UI" panose="020B0502040204020203" pitchFamily="34" charset="0"/>
              </a:rPr>
              <a:t>Stochastic hill climbing</a:t>
            </a:r>
            <a:r>
              <a:rPr lang="en-US" sz="1800" dirty="0">
                <a:latin typeface="Segoe UI" panose="020B0502040204020203" pitchFamily="34" charset="0"/>
                <a:ea typeface="Verdana" pitchFamily="34" charset="0"/>
                <a:cs typeface="Segoe UI" panose="020B0502040204020203" pitchFamily="34" charset="0"/>
              </a:rPr>
              <a:t>: </a:t>
            </a:r>
            <a:br>
              <a:rPr lang="en-US" sz="1800" dirty="0">
                <a:latin typeface="Segoe UI" panose="020B0502040204020203" pitchFamily="34" charset="0"/>
                <a:ea typeface="Verdana" pitchFamily="34" charset="0"/>
                <a:cs typeface="Segoe UI" panose="020B0502040204020203" pitchFamily="34" charset="0"/>
              </a:rPr>
            </a:br>
            <a:endParaRPr lang="en-US" sz="1800" dirty="0">
              <a:latin typeface="Segoe UI" panose="020B0502040204020203" pitchFamily="34" charset="0"/>
              <a:ea typeface="Verdana" pitchFamily="34" charset="0"/>
              <a:cs typeface="Segoe UI" panose="020B0502040204020203" pitchFamily="34" charset="0"/>
            </a:endParaRP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Stochastic hill climbing does not examine for all its neighbor before moving. Rather, this search algorithm selects one neighbor node at random and decides whether to choose it as a current state or examine another state.</a:t>
            </a:r>
          </a:p>
          <a:p>
            <a:endParaRPr lang="en-US" dirty="0">
              <a:latin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9B7F2943-CCC4-4E1C-A299-463C388CCAFC}"/>
              </a:ext>
            </a:extLst>
          </p:cNvPr>
          <p:cNvSpPr/>
          <p:nvPr/>
        </p:nvSpPr>
        <p:spPr>
          <a:xfrm>
            <a:off x="5486400" y="1233714"/>
            <a:ext cx="1905000" cy="1752600"/>
          </a:xfrm>
          <a:prstGeom prst="ellipse">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25000" r="-25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5" name="Picture 4">
            <a:extLst>
              <a:ext uri="{FF2B5EF4-FFF2-40B4-BE49-F238E27FC236}">
                <a16:creationId xmlns:a16="http://schemas.microsoft.com/office/drawing/2014/main" id="{F24AE686-485F-4177-9E04-17AD4BAE62E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186792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p>
        </p:txBody>
      </p:sp>
      <p:sp>
        <p:nvSpPr>
          <p:cNvPr id="3" name="Content Placeholder 2"/>
          <p:cNvSpPr>
            <a:spLocks noGrp="1"/>
          </p:cNvSpPr>
          <p:nvPr>
            <p:ph idx="1"/>
          </p:nvPr>
        </p:nvSpPr>
        <p:spPr>
          <a:xfrm>
            <a:off x="628650" y="1295400"/>
            <a:ext cx="8058150" cy="4830763"/>
          </a:xfrm>
        </p:spPr>
        <p:txBody>
          <a:bodyPr>
            <a:normAutofit/>
          </a:bodyPr>
          <a:lstStyle/>
          <a:p>
            <a:pPr>
              <a:buNone/>
            </a:pPr>
            <a:r>
              <a:rPr lang="en-US" sz="2000" b="1" dirty="0">
                <a:latin typeface="Segoe UI" panose="020B0502040204020203" pitchFamily="34" charset="0"/>
                <a:ea typeface="Verdana" pitchFamily="34" charset="0"/>
                <a:cs typeface="Segoe UI" panose="020B0502040204020203" pitchFamily="34" charset="0"/>
              </a:rPr>
              <a:t>Problems in Hill Climbing:</a:t>
            </a:r>
            <a:r>
              <a:rPr lang="en-US" sz="1900" b="1" dirty="0">
                <a:latin typeface="Segoe UI" panose="020B0502040204020203" pitchFamily="34" charset="0"/>
                <a:ea typeface="Verdana" pitchFamily="34" charset="0"/>
                <a:cs typeface="Segoe UI" panose="020B0502040204020203" pitchFamily="34" charset="0"/>
              </a:rPr>
              <a:t>	</a:t>
            </a:r>
          </a:p>
          <a:p>
            <a:pPr>
              <a:buNone/>
            </a:pPr>
            <a:r>
              <a:rPr lang="en-US" sz="1800" b="1" dirty="0">
                <a:latin typeface="Segoe UI" panose="020B0502040204020203" pitchFamily="34" charset="0"/>
                <a:ea typeface="Verdana" pitchFamily="34" charset="0"/>
                <a:cs typeface="Segoe UI" panose="020B0502040204020203" pitchFamily="34" charset="0"/>
              </a:rPr>
              <a:t>1. Local Maximum:</a:t>
            </a:r>
            <a:r>
              <a:rPr lang="en-US" sz="1800" dirty="0">
                <a:latin typeface="Segoe UI" panose="020B0502040204020203" pitchFamily="34" charset="0"/>
                <a:ea typeface="Verdana" pitchFamily="34" charset="0"/>
                <a:cs typeface="Segoe UI" panose="020B0502040204020203" pitchFamily="34" charset="0"/>
              </a:rPr>
              <a:t> </a:t>
            </a: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A local maximum is a peak state in the landscape which is </a:t>
            </a:r>
            <a:r>
              <a:rPr lang="en-US" sz="1800" dirty="0">
                <a:highlight>
                  <a:srgbClr val="00FF00"/>
                </a:highlight>
                <a:latin typeface="Segoe UI" panose="020B0502040204020203" pitchFamily="34" charset="0"/>
                <a:ea typeface="Verdana" pitchFamily="34" charset="0"/>
                <a:cs typeface="Segoe UI" panose="020B0502040204020203" pitchFamily="34" charset="0"/>
              </a:rPr>
              <a:t>better</a:t>
            </a:r>
            <a:r>
              <a:rPr lang="en-US" sz="1800" dirty="0">
                <a:latin typeface="Segoe UI" panose="020B0502040204020203" pitchFamily="34" charset="0"/>
                <a:ea typeface="Verdana" pitchFamily="34" charset="0"/>
                <a:cs typeface="Segoe UI" panose="020B0502040204020203" pitchFamily="34" charset="0"/>
              </a:rPr>
              <a:t> than each of </a:t>
            </a:r>
            <a:r>
              <a:rPr lang="en-US" sz="1800" u="sng" dirty="0">
                <a:latin typeface="Segoe UI" panose="020B0502040204020203" pitchFamily="34" charset="0"/>
                <a:ea typeface="Verdana" pitchFamily="34" charset="0"/>
                <a:cs typeface="Segoe UI" panose="020B0502040204020203" pitchFamily="34" charset="0"/>
              </a:rPr>
              <a:t>its neighboring states</a:t>
            </a:r>
            <a:r>
              <a:rPr lang="en-US" sz="1800" dirty="0">
                <a:latin typeface="Segoe UI" panose="020B0502040204020203" pitchFamily="34" charset="0"/>
                <a:ea typeface="Verdana" pitchFamily="34" charset="0"/>
                <a:cs typeface="Segoe UI" panose="020B0502040204020203" pitchFamily="34" charset="0"/>
              </a:rPr>
              <a:t>, but there is another state also present which is higher than the local maximum.</a:t>
            </a:r>
          </a:p>
          <a:p>
            <a:pPr marL="0" indent="0">
              <a:buNone/>
            </a:pPr>
            <a:r>
              <a:rPr lang="en-US" sz="1800" b="1" dirty="0">
                <a:latin typeface="Segoe UI" panose="020B0502040204020203" pitchFamily="34" charset="0"/>
                <a:ea typeface="Verdana" pitchFamily="34" charset="0"/>
                <a:cs typeface="Segoe UI" panose="020B0502040204020203" pitchFamily="34" charset="0"/>
              </a:rPr>
              <a:t>Solution:</a:t>
            </a:r>
          </a:p>
          <a:p>
            <a:pPr>
              <a:buNone/>
            </a:pPr>
            <a:r>
              <a:rPr lang="en-US" sz="1800" dirty="0">
                <a:highlight>
                  <a:srgbClr val="00FF00"/>
                </a:highlight>
                <a:latin typeface="Segoe UI" panose="020B0502040204020203" pitchFamily="34" charset="0"/>
                <a:ea typeface="Verdana" pitchFamily="34" charset="0"/>
                <a:cs typeface="Segoe UI" panose="020B0502040204020203" pitchFamily="34" charset="0"/>
              </a:rPr>
              <a:t>Backtracking</a:t>
            </a:r>
            <a:r>
              <a:rPr lang="en-US" sz="1800" dirty="0">
                <a:latin typeface="Segoe UI" panose="020B0502040204020203" pitchFamily="34" charset="0"/>
                <a:ea typeface="Verdana" pitchFamily="34" charset="0"/>
                <a:cs typeface="Segoe UI" panose="020B0502040204020203" pitchFamily="34" charset="0"/>
              </a:rPr>
              <a:t> technique can be a </a:t>
            </a:r>
            <a:r>
              <a:rPr lang="en-US" sz="1800" u="sng" dirty="0">
                <a:latin typeface="Segoe UI" panose="020B0502040204020203" pitchFamily="34" charset="0"/>
                <a:ea typeface="Verdana" pitchFamily="34" charset="0"/>
                <a:cs typeface="Segoe UI" panose="020B0502040204020203" pitchFamily="34" charset="0"/>
              </a:rPr>
              <a:t>solution</a:t>
            </a:r>
            <a:r>
              <a:rPr lang="en-US" sz="1800" dirty="0">
                <a:latin typeface="Segoe UI" panose="020B0502040204020203" pitchFamily="34" charset="0"/>
                <a:ea typeface="Verdana" pitchFamily="34" charset="0"/>
                <a:cs typeface="Segoe UI" panose="020B0502040204020203" pitchFamily="34" charset="0"/>
              </a:rPr>
              <a:t> of the </a:t>
            </a:r>
            <a:r>
              <a:rPr lang="en-US" sz="1800" dirty="0">
                <a:highlight>
                  <a:srgbClr val="00FF00"/>
                </a:highlight>
                <a:latin typeface="Segoe UI" panose="020B0502040204020203" pitchFamily="34" charset="0"/>
                <a:ea typeface="Verdana" pitchFamily="34" charset="0"/>
                <a:cs typeface="Segoe UI" panose="020B0502040204020203" pitchFamily="34" charset="0"/>
              </a:rPr>
              <a:t>local maximum</a:t>
            </a:r>
            <a:r>
              <a:rPr lang="en-US" sz="1800" dirty="0">
                <a:latin typeface="Segoe UI" panose="020B0502040204020203" pitchFamily="34" charset="0"/>
                <a:ea typeface="Verdana" pitchFamily="34" charset="0"/>
                <a:cs typeface="Segoe UI" panose="020B0502040204020203" pitchFamily="34" charset="0"/>
              </a:rPr>
              <a:t> in state space </a:t>
            </a:r>
          </a:p>
          <a:p>
            <a:pPr>
              <a:buNone/>
            </a:pPr>
            <a:r>
              <a:rPr lang="en-US" sz="1800" dirty="0">
                <a:latin typeface="Segoe UI" panose="020B0502040204020203" pitchFamily="34" charset="0"/>
                <a:ea typeface="Verdana" pitchFamily="34" charset="0"/>
                <a:cs typeface="Segoe UI" panose="020B0502040204020203" pitchFamily="34" charset="0"/>
              </a:rPr>
              <a:t>landscape. </a:t>
            </a:r>
          </a:p>
          <a:p>
            <a:pPr marL="0" indent="0">
              <a:buNone/>
            </a:pPr>
            <a:endParaRPr lang="en-US" dirty="0">
              <a:latin typeface="Segoe UI" panose="020B0502040204020203" pitchFamily="34" charset="0"/>
              <a:cs typeface="Segoe UI" panose="020B0502040204020203" pitchFamily="34" charset="0"/>
            </a:endParaRPr>
          </a:p>
        </p:txBody>
      </p:sp>
      <p:pic>
        <p:nvPicPr>
          <p:cNvPr id="4" name="Picture 3" descr="Hill Climbing Algorithm in AI"/>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86200"/>
            <a:ext cx="4572000" cy="2362200"/>
          </a:xfrm>
          <a:prstGeom prst="rect">
            <a:avLst/>
          </a:prstGeom>
          <a:noFill/>
          <a:ln>
            <a:noFill/>
          </a:ln>
        </p:spPr>
      </p:pic>
      <p:pic>
        <p:nvPicPr>
          <p:cNvPr id="5" name="Picture 4">
            <a:extLst>
              <a:ext uri="{FF2B5EF4-FFF2-40B4-BE49-F238E27FC236}">
                <a16:creationId xmlns:a16="http://schemas.microsoft.com/office/drawing/2014/main" id="{2A14354B-7AB4-4F8E-8801-FF3AC58CCF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704343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endParaRPr lang="en-US" sz="3200" dirty="0"/>
          </a:p>
        </p:txBody>
      </p:sp>
      <p:sp>
        <p:nvSpPr>
          <p:cNvPr id="3" name="Content Placeholder 2"/>
          <p:cNvSpPr>
            <a:spLocks noGrp="1"/>
          </p:cNvSpPr>
          <p:nvPr>
            <p:ph idx="1"/>
          </p:nvPr>
        </p:nvSpPr>
        <p:spPr>
          <a:xfrm>
            <a:off x="457200" y="1066800"/>
            <a:ext cx="8229600" cy="5059363"/>
          </a:xfrm>
        </p:spPr>
        <p:txBody>
          <a:bodyPr>
            <a:normAutofit/>
          </a:bodyPr>
          <a:lstStyle/>
          <a:p>
            <a:pPr>
              <a:buNone/>
            </a:pPr>
            <a:endParaRPr lang="en-US" sz="1800" b="1" dirty="0">
              <a:latin typeface="Segoe UI" panose="020B0502040204020203" pitchFamily="34" charset="0"/>
              <a:ea typeface="Verdana" pitchFamily="34" charset="0"/>
              <a:cs typeface="Segoe UI" panose="020B0502040204020203" pitchFamily="34" charset="0"/>
            </a:endParaRPr>
          </a:p>
          <a:p>
            <a:pPr>
              <a:lnSpc>
                <a:spcPct val="100000"/>
              </a:lnSpc>
              <a:buNone/>
            </a:pPr>
            <a:r>
              <a:rPr lang="en-US" sz="1800" b="1" dirty="0">
                <a:latin typeface="Segoe UI" panose="020B0502040204020203" pitchFamily="34" charset="0"/>
                <a:ea typeface="Verdana" pitchFamily="34" charset="0"/>
                <a:cs typeface="Segoe UI" panose="020B0502040204020203" pitchFamily="34" charset="0"/>
              </a:rPr>
              <a:t>2. Plateau:</a:t>
            </a:r>
            <a:r>
              <a:rPr lang="en-US" sz="1800" dirty="0">
                <a:latin typeface="Segoe UI" panose="020B0502040204020203" pitchFamily="34" charset="0"/>
                <a:ea typeface="Verdana" pitchFamily="34" charset="0"/>
                <a:cs typeface="Segoe UI" panose="020B0502040204020203" pitchFamily="34" charset="0"/>
              </a:rPr>
              <a:t> </a:t>
            </a: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A plateau is the flat area of the search space in which all the neighbor states of the current state contains the </a:t>
            </a:r>
            <a:r>
              <a:rPr lang="en-US" sz="1800" dirty="0">
                <a:highlight>
                  <a:srgbClr val="00FF00"/>
                </a:highlight>
                <a:latin typeface="Segoe UI" panose="020B0502040204020203" pitchFamily="34" charset="0"/>
                <a:ea typeface="Verdana" pitchFamily="34" charset="0"/>
                <a:cs typeface="Segoe UI" panose="020B0502040204020203" pitchFamily="34" charset="0"/>
              </a:rPr>
              <a:t>same value</a:t>
            </a:r>
            <a:r>
              <a:rPr lang="en-US" sz="1800" dirty="0">
                <a:latin typeface="Segoe UI" panose="020B0502040204020203" pitchFamily="34" charset="0"/>
                <a:ea typeface="Verdana" pitchFamily="34" charset="0"/>
                <a:cs typeface="Segoe UI" panose="020B0502040204020203" pitchFamily="34" charset="0"/>
              </a:rPr>
              <a:t>. </a:t>
            </a:r>
          </a:p>
          <a:p>
            <a:pPr marL="0" indent="0">
              <a:lnSpc>
                <a:spcPct val="100000"/>
              </a:lnSpc>
              <a:buNone/>
            </a:pPr>
            <a:r>
              <a:rPr lang="en-US" sz="1800" b="1" dirty="0">
                <a:latin typeface="Segoe UI" panose="020B0502040204020203" pitchFamily="34" charset="0"/>
                <a:ea typeface="Verdana" pitchFamily="34" charset="0"/>
                <a:cs typeface="Segoe UI" panose="020B0502040204020203" pitchFamily="34" charset="0"/>
              </a:rPr>
              <a:t>Solution:</a:t>
            </a:r>
            <a:r>
              <a:rPr lang="en-US" sz="1800" dirty="0">
                <a:latin typeface="Segoe UI" panose="020B0502040204020203" pitchFamily="34" charset="0"/>
                <a:ea typeface="Verdana" pitchFamily="34" charset="0"/>
                <a:cs typeface="Segoe UI" panose="020B0502040204020203" pitchFamily="34" charset="0"/>
              </a:rPr>
              <a:t> The solution for the plateau is to take </a:t>
            </a:r>
            <a:r>
              <a:rPr lang="en-US" sz="1800" dirty="0">
                <a:highlight>
                  <a:srgbClr val="00FF00"/>
                </a:highlight>
                <a:latin typeface="Segoe UI" panose="020B0502040204020203" pitchFamily="34" charset="0"/>
                <a:ea typeface="Verdana" pitchFamily="34" charset="0"/>
                <a:cs typeface="Segoe UI" panose="020B0502040204020203" pitchFamily="34" charset="0"/>
              </a:rPr>
              <a:t>big steps </a:t>
            </a:r>
            <a:r>
              <a:rPr lang="en-US" sz="1800" dirty="0">
                <a:latin typeface="Segoe UI" panose="020B0502040204020203" pitchFamily="34" charset="0"/>
                <a:ea typeface="Verdana" pitchFamily="34" charset="0"/>
                <a:cs typeface="Segoe UI" panose="020B0502040204020203" pitchFamily="34" charset="0"/>
              </a:rPr>
              <a:t>or very little steps while searching.</a:t>
            </a:r>
          </a:p>
          <a:p>
            <a:pPr marL="0" indent="0">
              <a:buNone/>
            </a:pP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4" name="Picture 3" descr="Hill Climbing Algorithm in AI"/>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48000"/>
            <a:ext cx="4191000" cy="2362200"/>
          </a:xfrm>
          <a:prstGeom prst="rect">
            <a:avLst/>
          </a:prstGeom>
          <a:noFill/>
          <a:ln>
            <a:noFill/>
          </a:ln>
        </p:spPr>
      </p:pic>
      <p:pic>
        <p:nvPicPr>
          <p:cNvPr id="5" name="Picture 4">
            <a:extLst>
              <a:ext uri="{FF2B5EF4-FFF2-40B4-BE49-F238E27FC236}">
                <a16:creationId xmlns:a16="http://schemas.microsoft.com/office/drawing/2014/main" id="{75D37498-E1FC-4EB1-9A1A-39A6FA2ED8A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39782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52102" y="1067696"/>
            <a:ext cx="6447304" cy="4782110"/>
            <a:chOff x="1379982" y="1210055"/>
            <a:chExt cx="7306945" cy="5419725"/>
          </a:xfrm>
        </p:grpSpPr>
        <p:sp>
          <p:nvSpPr>
            <p:cNvPr id="3" name="object 3"/>
            <p:cNvSpPr/>
            <p:nvPr/>
          </p:nvSpPr>
          <p:spPr>
            <a:xfrm>
              <a:off x="1463784" y="1272152"/>
              <a:ext cx="6999787" cy="5247904"/>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1379982" y="1210055"/>
              <a:ext cx="7306818" cy="5419344"/>
            </a:xfrm>
            <a:prstGeom prst="rect">
              <a:avLst/>
            </a:prstGeom>
            <a:blipFill>
              <a:blip r:embed="rId3" cstate="print"/>
              <a:stretch>
                <a:fillRect/>
              </a:stretch>
            </a:blipFill>
          </p:spPr>
          <p:txBody>
            <a:bodyPr wrap="square" lIns="0" tIns="0" rIns="0" bIns="0" rtlCol="0"/>
            <a:lstStyle/>
            <a:p>
              <a:endParaRPr sz="1588"/>
            </a:p>
          </p:txBody>
        </p:sp>
        <p:sp>
          <p:nvSpPr>
            <p:cNvPr id="5" name="object 5"/>
            <p:cNvSpPr/>
            <p:nvPr/>
          </p:nvSpPr>
          <p:spPr>
            <a:xfrm>
              <a:off x="7467600" y="5943600"/>
              <a:ext cx="762000" cy="381000"/>
            </a:xfrm>
            <a:custGeom>
              <a:avLst/>
              <a:gdLst/>
              <a:ahLst/>
              <a:cxnLst/>
              <a:rect l="l" t="t" r="r" b="b"/>
              <a:pathLst>
                <a:path w="762000" h="381000">
                  <a:moveTo>
                    <a:pt x="762000" y="381000"/>
                  </a:moveTo>
                  <a:lnTo>
                    <a:pt x="762000" y="0"/>
                  </a:lnTo>
                  <a:lnTo>
                    <a:pt x="0" y="0"/>
                  </a:lnTo>
                  <a:lnTo>
                    <a:pt x="0" y="381000"/>
                  </a:lnTo>
                  <a:lnTo>
                    <a:pt x="762000" y="381000"/>
                  </a:lnTo>
                  <a:close/>
                </a:path>
              </a:pathLst>
            </a:custGeom>
            <a:solidFill>
              <a:srgbClr val="FFFFFF"/>
            </a:solidFill>
          </p:spPr>
          <p:txBody>
            <a:bodyPr wrap="square" lIns="0" tIns="0" rIns="0" bIns="0" rtlCol="0"/>
            <a:lstStyle/>
            <a:p>
              <a:endParaRPr sz="1588"/>
            </a:p>
          </p:txBody>
        </p:sp>
      </p:grpSp>
      <p:sp>
        <p:nvSpPr>
          <p:cNvPr id="6" name="object 6"/>
          <p:cNvSpPr txBox="1"/>
          <p:nvPr/>
        </p:nvSpPr>
        <p:spPr>
          <a:xfrm>
            <a:off x="7139716" y="5953955"/>
            <a:ext cx="242047" cy="180306"/>
          </a:xfrm>
          <a:prstGeom prst="rect">
            <a:avLst/>
          </a:prstGeom>
        </p:spPr>
        <p:txBody>
          <a:bodyPr vert="horz" wrap="square" lIns="0" tIns="0" rIns="0" bIns="0" rtlCol="0">
            <a:spAutoFit/>
          </a:bodyPr>
          <a:lstStyle/>
          <a:p>
            <a:pPr marL="33619">
              <a:lnSpc>
                <a:spcPts val="1452"/>
              </a:lnSpc>
            </a:pPr>
            <a:fld id="{81D60167-4931-47E6-BA6A-407CBD079E47}" type="slidenum">
              <a:rPr sz="1235" spc="-4" dirty="0">
                <a:latin typeface="Arial"/>
                <a:cs typeface="Arial"/>
              </a:rPr>
              <a:pPr marL="33619">
                <a:lnSpc>
                  <a:spcPts val="1452"/>
                </a:lnSpc>
              </a:pPr>
              <a:t>6</a:t>
            </a:fld>
            <a:endParaRPr sz="1235">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endParaRPr lang="en-US" sz="3200" dirty="0"/>
          </a:p>
        </p:txBody>
      </p:sp>
      <p:sp>
        <p:nvSpPr>
          <p:cNvPr id="3" name="Content Placeholder 2"/>
          <p:cNvSpPr>
            <a:spLocks noGrp="1"/>
          </p:cNvSpPr>
          <p:nvPr>
            <p:ph idx="1"/>
          </p:nvPr>
        </p:nvSpPr>
        <p:spPr>
          <a:xfrm>
            <a:off x="457200" y="1066800"/>
            <a:ext cx="8229600" cy="5059363"/>
          </a:xfrm>
        </p:spPr>
        <p:txBody>
          <a:bodyPr/>
          <a:lstStyle/>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r>
              <a:rPr lang="en-US" sz="1800" b="1" dirty="0">
                <a:latin typeface="Segoe UI" panose="020B0502040204020203" pitchFamily="34" charset="0"/>
                <a:ea typeface="Verdana" pitchFamily="34" charset="0"/>
                <a:cs typeface="Segoe UI" panose="020B0502040204020203" pitchFamily="34" charset="0"/>
              </a:rPr>
              <a:t>3. Ridges:</a:t>
            </a:r>
            <a:r>
              <a:rPr lang="en-US" sz="1800" dirty="0">
                <a:latin typeface="Segoe UI" panose="020B0502040204020203" pitchFamily="34" charset="0"/>
                <a:ea typeface="Verdana" pitchFamily="34" charset="0"/>
                <a:cs typeface="Segoe UI" panose="020B0502040204020203" pitchFamily="34" charset="0"/>
              </a:rPr>
              <a:t> </a:t>
            </a:r>
          </a:p>
          <a:p>
            <a:pPr marL="0" indent="0">
              <a:buNone/>
            </a:pPr>
            <a:r>
              <a:rPr lang="en-US" sz="1800" dirty="0">
                <a:latin typeface="Segoe UI" panose="020B0502040204020203" pitchFamily="34" charset="0"/>
                <a:ea typeface="Verdana" pitchFamily="34" charset="0"/>
                <a:cs typeface="Segoe UI" panose="020B0502040204020203" pitchFamily="34" charset="0"/>
              </a:rPr>
              <a:t>A ridge is a </a:t>
            </a:r>
            <a:r>
              <a:rPr lang="en-US" sz="1800" dirty="0">
                <a:highlight>
                  <a:srgbClr val="00FF00"/>
                </a:highlight>
                <a:latin typeface="Segoe UI" panose="020B0502040204020203" pitchFamily="34" charset="0"/>
                <a:ea typeface="Verdana" pitchFamily="34" charset="0"/>
                <a:cs typeface="Segoe UI" panose="020B0502040204020203" pitchFamily="34" charset="0"/>
              </a:rPr>
              <a:t>special</a:t>
            </a:r>
            <a:r>
              <a:rPr lang="en-US" sz="1800" dirty="0">
                <a:latin typeface="Segoe UI" panose="020B0502040204020203" pitchFamily="34" charset="0"/>
                <a:ea typeface="Verdana" pitchFamily="34" charset="0"/>
                <a:cs typeface="Segoe UI" panose="020B0502040204020203" pitchFamily="34" charset="0"/>
              </a:rPr>
              <a:t> form of the </a:t>
            </a:r>
            <a:r>
              <a:rPr lang="en-US" sz="1800" dirty="0">
                <a:highlight>
                  <a:srgbClr val="00FF00"/>
                </a:highlight>
                <a:latin typeface="Segoe UI" panose="020B0502040204020203" pitchFamily="34" charset="0"/>
                <a:ea typeface="Verdana" pitchFamily="34" charset="0"/>
                <a:cs typeface="Segoe UI" panose="020B0502040204020203" pitchFamily="34" charset="0"/>
              </a:rPr>
              <a:t>local maximum</a:t>
            </a:r>
            <a:r>
              <a:rPr lang="en-US" sz="1800" dirty="0">
                <a:latin typeface="Segoe UI" panose="020B0502040204020203" pitchFamily="34" charset="0"/>
                <a:ea typeface="Verdana" pitchFamily="34" charset="0"/>
                <a:cs typeface="Segoe UI" panose="020B0502040204020203" pitchFamily="34" charset="0"/>
              </a:rPr>
              <a:t>. It has an area which is higher than its surrounding areas, but </a:t>
            </a:r>
            <a:r>
              <a:rPr lang="en-US" sz="1800" u="sng" dirty="0">
                <a:latin typeface="Segoe UI" panose="020B0502040204020203" pitchFamily="34" charset="0"/>
                <a:ea typeface="Verdana" pitchFamily="34" charset="0"/>
                <a:cs typeface="Segoe UI" panose="020B0502040204020203" pitchFamily="34" charset="0"/>
              </a:rPr>
              <a:t>itself has a slope</a:t>
            </a:r>
            <a:r>
              <a:rPr lang="en-US" sz="1800" dirty="0">
                <a:latin typeface="Segoe UI" panose="020B0502040204020203" pitchFamily="34" charset="0"/>
                <a:ea typeface="Verdana" pitchFamily="34" charset="0"/>
                <a:cs typeface="Segoe UI" panose="020B0502040204020203" pitchFamily="34" charset="0"/>
              </a:rPr>
              <a:t>, and cannot be reached in a single move.</a:t>
            </a:r>
          </a:p>
          <a:p>
            <a:pPr marL="0" indent="0">
              <a:buNone/>
            </a:pPr>
            <a:r>
              <a:rPr lang="en-US" sz="1800" b="1" dirty="0">
                <a:latin typeface="Segoe UI" panose="020B0502040204020203" pitchFamily="34" charset="0"/>
                <a:ea typeface="Verdana" pitchFamily="34" charset="0"/>
                <a:cs typeface="Segoe UI" panose="020B0502040204020203" pitchFamily="34" charset="0"/>
              </a:rPr>
              <a:t>Solution:</a:t>
            </a:r>
            <a:r>
              <a:rPr lang="en-US" sz="1800" dirty="0">
                <a:latin typeface="Segoe UI" panose="020B0502040204020203" pitchFamily="34" charset="0"/>
                <a:ea typeface="Verdana" pitchFamily="34" charset="0"/>
                <a:cs typeface="Segoe UI" panose="020B0502040204020203" pitchFamily="34" charset="0"/>
              </a:rPr>
              <a:t> With the use of bidirectional search, or by moving in different directions, we can improve this problem.</a:t>
            </a:r>
          </a:p>
          <a:p>
            <a:endParaRPr lang="en-US" sz="1800" dirty="0">
              <a:latin typeface="Segoe UI" panose="020B0502040204020203" pitchFamily="34" charset="0"/>
              <a:ea typeface="Verdana" pitchFamily="34" charset="0"/>
              <a:cs typeface="Segoe UI" panose="020B0502040204020203" pitchFamily="34" charset="0"/>
            </a:endParaRPr>
          </a:p>
        </p:txBody>
      </p:sp>
      <p:pic>
        <p:nvPicPr>
          <p:cNvPr id="4" name="Picture 3" descr="Hill Climbing Algorithm in AI"/>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76600"/>
            <a:ext cx="4267200" cy="2514600"/>
          </a:xfrm>
          <a:prstGeom prst="rect">
            <a:avLst/>
          </a:prstGeom>
          <a:noFill/>
          <a:ln>
            <a:noFill/>
          </a:ln>
        </p:spPr>
      </p:pic>
      <p:pic>
        <p:nvPicPr>
          <p:cNvPr id="5" name="Picture 4">
            <a:extLst>
              <a:ext uri="{FF2B5EF4-FFF2-40B4-BE49-F238E27FC236}">
                <a16:creationId xmlns:a16="http://schemas.microsoft.com/office/drawing/2014/main" id="{C643223C-4748-41FD-B4F6-539AF97E0C6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423247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73" y="144078"/>
            <a:ext cx="8534400" cy="493099"/>
          </a:xfrm>
        </p:spPr>
        <p:txBody>
          <a:bodyPr>
            <a:normAutofit fontScale="90000"/>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Best-first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19221" y="951479"/>
            <a:ext cx="8705558" cy="3011713"/>
          </a:xfrm>
        </p:spPr>
        <p:txBody>
          <a:bodyPr>
            <a:normAutofit/>
          </a:bodyPr>
          <a:lstStyle/>
          <a:p>
            <a:pPr algn="just">
              <a:lnSpc>
                <a:spcPct val="100000"/>
              </a:lnSpc>
            </a:pPr>
            <a:r>
              <a:rPr lang="en-US" sz="1600" dirty="0">
                <a:latin typeface="Segoe UI" panose="020B0502040204020203" pitchFamily="34" charset="0"/>
                <a:ea typeface="Verdana" pitchFamily="34" charset="0"/>
                <a:cs typeface="Segoe UI" panose="020B0502040204020203" pitchFamily="34" charset="0"/>
              </a:rPr>
              <a:t>This algorithm always selects the path which </a:t>
            </a:r>
            <a:r>
              <a:rPr lang="en-US" sz="1600" dirty="0">
                <a:highlight>
                  <a:srgbClr val="FFFF00"/>
                </a:highlight>
                <a:latin typeface="Segoe UI" panose="020B0502040204020203" pitchFamily="34" charset="0"/>
                <a:ea typeface="Verdana" pitchFamily="34" charset="0"/>
                <a:cs typeface="Segoe UI" panose="020B0502040204020203" pitchFamily="34" charset="0"/>
              </a:rPr>
              <a:t>appears best</a:t>
            </a:r>
            <a:r>
              <a:rPr lang="en-US" sz="1600" dirty="0">
                <a:latin typeface="Segoe UI" panose="020B0502040204020203" pitchFamily="34" charset="0"/>
                <a:ea typeface="Verdana" pitchFamily="34" charset="0"/>
                <a:cs typeface="Segoe UI" panose="020B0502040204020203" pitchFamily="34" charset="0"/>
              </a:rPr>
              <a:t> at that moment.   </a:t>
            </a:r>
          </a:p>
          <a:p>
            <a:pPr algn="just">
              <a:lnSpc>
                <a:spcPct val="100000"/>
              </a:lnSpc>
            </a:pPr>
            <a:r>
              <a:rPr lang="en-US" sz="1600" dirty="0">
                <a:latin typeface="Segoe UI" panose="020B0502040204020203" pitchFamily="34" charset="0"/>
                <a:ea typeface="Verdana" pitchFamily="34" charset="0"/>
                <a:cs typeface="Segoe UI" panose="020B0502040204020203" pitchFamily="34" charset="0"/>
              </a:rPr>
              <a:t>It uses the </a:t>
            </a:r>
            <a:r>
              <a:rPr lang="en-US" sz="1600" dirty="0">
                <a:highlight>
                  <a:srgbClr val="00FFFF"/>
                </a:highlight>
                <a:latin typeface="Segoe UI" panose="020B0502040204020203" pitchFamily="34" charset="0"/>
                <a:ea typeface="Verdana" pitchFamily="34" charset="0"/>
                <a:cs typeface="Segoe UI" panose="020B0502040204020203" pitchFamily="34" charset="0"/>
              </a:rPr>
              <a:t>heuristic function </a:t>
            </a:r>
            <a:r>
              <a:rPr lang="en-US" sz="1600" dirty="0">
                <a:latin typeface="Segoe UI" panose="020B0502040204020203" pitchFamily="34" charset="0"/>
                <a:ea typeface="Verdana" pitchFamily="34" charset="0"/>
                <a:cs typeface="Segoe UI" panose="020B0502040204020203" pitchFamily="34" charset="0"/>
              </a:rPr>
              <a:t>and search.</a:t>
            </a:r>
          </a:p>
          <a:p>
            <a:pPr algn="just">
              <a:lnSpc>
                <a:spcPct val="100000"/>
              </a:lnSpc>
            </a:pPr>
            <a:r>
              <a:rPr lang="en-US" sz="1600" dirty="0">
                <a:latin typeface="Segoe UI" panose="020B0502040204020203" pitchFamily="34" charset="0"/>
                <a:ea typeface="Verdana" pitchFamily="34" charset="0"/>
                <a:cs typeface="Segoe UI" panose="020B0502040204020203" pitchFamily="34" charset="0"/>
              </a:rPr>
              <a:t>In the best first search algorithm, we expand the node which is </a:t>
            </a:r>
            <a:r>
              <a:rPr lang="en-US" sz="1600" dirty="0">
                <a:highlight>
                  <a:srgbClr val="00FFFF"/>
                </a:highlight>
                <a:latin typeface="Segoe UI" panose="020B0502040204020203" pitchFamily="34" charset="0"/>
                <a:ea typeface="Verdana" pitchFamily="34" charset="0"/>
                <a:cs typeface="Segoe UI" panose="020B0502040204020203" pitchFamily="34" charset="0"/>
              </a:rPr>
              <a:t>closest to the goal node </a:t>
            </a:r>
            <a:r>
              <a:rPr lang="en-US" sz="1600" dirty="0">
                <a:latin typeface="Segoe UI" panose="020B0502040204020203" pitchFamily="34" charset="0"/>
                <a:ea typeface="Verdana" pitchFamily="34" charset="0"/>
                <a:cs typeface="Segoe UI" panose="020B0502040204020203" pitchFamily="34" charset="0"/>
              </a:rPr>
              <a:t>and the closest cost is estimated by heuristic function, i.e.</a:t>
            </a:r>
          </a:p>
          <a:p>
            <a:pPr marL="0" lvl="0" indent="0">
              <a:buNone/>
            </a:pPr>
            <a:r>
              <a:rPr lang="en-US" sz="1800" dirty="0">
                <a:latin typeface="Segoe UI" panose="020B0502040204020203" pitchFamily="34" charset="0"/>
                <a:ea typeface="Verdana" pitchFamily="34" charset="0"/>
                <a:cs typeface="Segoe UI" panose="020B0502040204020203" pitchFamily="34" charset="0"/>
              </a:rPr>
              <a:t>	</a:t>
            </a:r>
            <a:r>
              <a:rPr lang="en-US" sz="1400" dirty="0">
                <a:highlight>
                  <a:srgbClr val="FFFF00"/>
                </a:highlight>
                <a:latin typeface="Segoe UI" panose="020B0502040204020203" pitchFamily="34" charset="0"/>
                <a:ea typeface="Verdana" pitchFamily="34" charset="0"/>
                <a:cs typeface="Segoe UI" panose="020B0502040204020203" pitchFamily="34" charset="0"/>
              </a:rPr>
              <a:t>f(n)= h(n).</a:t>
            </a:r>
            <a:r>
              <a:rPr lang="en-US" sz="1400" dirty="0">
                <a:latin typeface="Segoe UI" panose="020B0502040204020203" pitchFamily="34" charset="0"/>
                <a:ea typeface="Verdana" pitchFamily="34" charset="0"/>
                <a:cs typeface="Segoe UI" panose="020B0502040204020203" pitchFamily="34" charset="0"/>
              </a:rPr>
              <a:t>   </a:t>
            </a:r>
          </a:p>
          <a:p>
            <a:pPr marL="0" indent="0">
              <a:buNone/>
            </a:pPr>
            <a:r>
              <a:rPr lang="en-US" sz="1400" dirty="0">
                <a:latin typeface="Segoe UI" panose="020B0502040204020203" pitchFamily="34" charset="0"/>
                <a:ea typeface="Verdana" pitchFamily="34" charset="0"/>
                <a:cs typeface="Segoe UI" panose="020B0502040204020203" pitchFamily="34" charset="0"/>
              </a:rPr>
              <a:t>	where, </a:t>
            </a:r>
            <a:r>
              <a:rPr lang="en-US" sz="1400" dirty="0">
                <a:highlight>
                  <a:srgbClr val="FFFF00"/>
                </a:highlight>
                <a:latin typeface="Segoe UI" panose="020B0502040204020203" pitchFamily="34" charset="0"/>
                <a:ea typeface="Verdana" pitchFamily="34" charset="0"/>
                <a:cs typeface="Segoe UI" panose="020B0502040204020203" pitchFamily="34" charset="0"/>
              </a:rPr>
              <a:t>n</a:t>
            </a:r>
            <a:r>
              <a:rPr lang="en-US" sz="1400" dirty="0">
                <a:latin typeface="Segoe UI" panose="020B0502040204020203" pitchFamily="34" charset="0"/>
                <a:ea typeface="Verdana" pitchFamily="34" charset="0"/>
                <a:cs typeface="Segoe UI" panose="020B0502040204020203" pitchFamily="34" charset="0"/>
              </a:rPr>
              <a:t> is a </a:t>
            </a:r>
            <a:r>
              <a:rPr lang="en-US" sz="1400" u="sng" dirty="0">
                <a:latin typeface="Segoe UI" panose="020B0502040204020203" pitchFamily="34" charset="0"/>
                <a:ea typeface="Verdana" pitchFamily="34" charset="0"/>
                <a:cs typeface="Segoe UI" panose="020B0502040204020203" pitchFamily="34" charset="0"/>
              </a:rPr>
              <a:t>intermediate node</a:t>
            </a:r>
            <a:r>
              <a:rPr lang="en-US" sz="1400" dirty="0">
                <a:latin typeface="Segoe UI" panose="020B0502040204020203" pitchFamily="34" charset="0"/>
                <a:ea typeface="Verdana" pitchFamily="34" charset="0"/>
                <a:cs typeface="Segoe UI" panose="020B0502040204020203" pitchFamily="34" charset="0"/>
              </a:rPr>
              <a:t> and </a:t>
            </a:r>
            <a:r>
              <a:rPr lang="en-US" sz="1400" u="sng" dirty="0">
                <a:highlight>
                  <a:srgbClr val="FFFF00"/>
                </a:highlight>
                <a:latin typeface="Segoe UI" panose="020B0502040204020203" pitchFamily="34" charset="0"/>
                <a:ea typeface="Verdana" pitchFamily="34" charset="0"/>
                <a:cs typeface="Segoe UI" panose="020B0502040204020203" pitchFamily="34" charset="0"/>
              </a:rPr>
              <a:t>h(n)</a:t>
            </a:r>
            <a:r>
              <a:rPr lang="en-US" sz="1400" dirty="0">
                <a:latin typeface="Segoe UI" panose="020B0502040204020203" pitchFamily="34" charset="0"/>
                <a:ea typeface="Verdana" pitchFamily="34" charset="0"/>
                <a:cs typeface="Segoe UI" panose="020B0502040204020203" pitchFamily="34" charset="0"/>
              </a:rPr>
              <a:t>= </a:t>
            </a:r>
            <a:r>
              <a:rPr lang="en-US" sz="1400" u="sng" dirty="0">
                <a:latin typeface="Segoe UI" panose="020B0502040204020203" pitchFamily="34" charset="0"/>
                <a:ea typeface="Verdana" pitchFamily="34" charset="0"/>
                <a:cs typeface="Segoe UI" panose="020B0502040204020203" pitchFamily="34" charset="0"/>
              </a:rPr>
              <a:t>estimated</a:t>
            </a:r>
            <a:r>
              <a:rPr lang="en-US" sz="1400" dirty="0">
                <a:latin typeface="Segoe UI" panose="020B0502040204020203" pitchFamily="34" charset="0"/>
                <a:ea typeface="Verdana" pitchFamily="34" charset="0"/>
                <a:cs typeface="Segoe UI" panose="020B0502040204020203" pitchFamily="34" charset="0"/>
              </a:rPr>
              <a:t> cost from node </a:t>
            </a:r>
            <a:r>
              <a:rPr lang="en-US" sz="1400" u="sng" dirty="0">
                <a:latin typeface="Segoe UI" panose="020B0502040204020203" pitchFamily="34" charset="0"/>
                <a:ea typeface="Verdana" pitchFamily="34" charset="0"/>
                <a:cs typeface="Segoe UI" panose="020B0502040204020203" pitchFamily="34" charset="0"/>
              </a:rPr>
              <a:t>n</a:t>
            </a:r>
            <a:r>
              <a:rPr lang="en-US" sz="1400" dirty="0">
                <a:latin typeface="Segoe UI" panose="020B0502040204020203" pitchFamily="34" charset="0"/>
                <a:ea typeface="Verdana" pitchFamily="34" charset="0"/>
                <a:cs typeface="Segoe UI" panose="020B0502040204020203" pitchFamily="34" charset="0"/>
              </a:rPr>
              <a:t> to the goal.</a:t>
            </a:r>
          </a:p>
          <a:p>
            <a:pPr algn="just">
              <a:lnSpc>
                <a:spcPct val="100000"/>
              </a:lnSpc>
            </a:pPr>
            <a:r>
              <a:rPr lang="en-US" sz="1600" dirty="0">
                <a:latin typeface="Segoe UI" panose="020B0502040204020203" pitchFamily="34" charset="0"/>
                <a:ea typeface="Verdana" pitchFamily="34" charset="0"/>
                <a:cs typeface="Segoe UI" panose="020B0502040204020203" pitchFamily="34" charset="0"/>
              </a:rPr>
              <a:t>The greedy Best first algorithm is implemented</a:t>
            </a:r>
          </a:p>
          <a:p>
            <a:pPr marL="0" indent="0" algn="just">
              <a:lnSpc>
                <a:spcPct val="100000"/>
              </a:lnSpc>
              <a:buNone/>
            </a:pPr>
            <a:r>
              <a:rPr lang="en-US" sz="1600" dirty="0">
                <a:latin typeface="Segoe UI" panose="020B0502040204020203" pitchFamily="34" charset="0"/>
                <a:ea typeface="Verdana" pitchFamily="34" charset="0"/>
                <a:cs typeface="Segoe UI" panose="020B0502040204020203" pitchFamily="34" charset="0"/>
              </a:rPr>
              <a:t>     by the priority queue</a:t>
            </a:r>
            <a:r>
              <a:rPr lang="en-US" sz="1800" dirty="0">
                <a:latin typeface="Segoe UI" panose="020B0502040204020203" pitchFamily="34" charset="0"/>
                <a:ea typeface="Verdana" pitchFamily="34" charset="0"/>
                <a:cs typeface="Segoe UI" panose="020B0502040204020203" pitchFamily="34" charset="0"/>
              </a:rPr>
              <a:t>.</a:t>
            </a:r>
          </a:p>
        </p:txBody>
      </p:sp>
      <p:pic>
        <p:nvPicPr>
          <p:cNvPr id="4" name="Picture 3">
            <a:extLst>
              <a:ext uri="{FF2B5EF4-FFF2-40B4-BE49-F238E27FC236}">
                <a16:creationId xmlns:a16="http://schemas.microsoft.com/office/drawing/2014/main" id="{20355A27-DC8C-4ACA-AA67-C6A82C9AFD6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24" name="Picture 23">
            <a:extLst>
              <a:ext uri="{FF2B5EF4-FFF2-40B4-BE49-F238E27FC236}">
                <a16:creationId xmlns:a16="http://schemas.microsoft.com/office/drawing/2014/main" id="{944AB3EA-FF35-4268-A0A3-7FB293080C05}"/>
              </a:ext>
            </a:extLst>
          </p:cNvPr>
          <p:cNvPicPr>
            <a:picLocks noChangeAspect="1"/>
          </p:cNvPicPr>
          <p:nvPr/>
        </p:nvPicPr>
        <p:blipFill>
          <a:blip r:embed="rId4"/>
          <a:stretch>
            <a:fillRect/>
          </a:stretch>
        </p:blipFill>
        <p:spPr>
          <a:xfrm>
            <a:off x="3200400" y="3636772"/>
            <a:ext cx="2374729" cy="2764028"/>
          </a:xfrm>
          <a:prstGeom prst="rect">
            <a:avLst/>
          </a:prstGeom>
        </p:spPr>
      </p:pic>
      <p:graphicFrame>
        <p:nvGraphicFramePr>
          <p:cNvPr id="25" name="Table 25">
            <a:extLst>
              <a:ext uri="{FF2B5EF4-FFF2-40B4-BE49-F238E27FC236}">
                <a16:creationId xmlns:a16="http://schemas.microsoft.com/office/drawing/2014/main" id="{3E2BEF89-C29D-4BC1-A44F-D0ADA93992F2}"/>
              </a:ext>
            </a:extLst>
          </p:cNvPr>
          <p:cNvGraphicFramePr>
            <a:graphicFrameLocks noGrp="1"/>
          </p:cNvGraphicFramePr>
          <p:nvPr>
            <p:extLst>
              <p:ext uri="{D42A27DB-BD31-4B8C-83A1-F6EECF244321}">
                <p14:modId xmlns:p14="http://schemas.microsoft.com/office/powerpoint/2010/main" val="3669434510"/>
              </p:ext>
            </p:extLst>
          </p:nvPr>
        </p:nvGraphicFramePr>
        <p:xfrm>
          <a:off x="6172200" y="3195941"/>
          <a:ext cx="2752579" cy="3142769"/>
        </p:xfrm>
        <a:graphic>
          <a:graphicData uri="http://schemas.openxmlformats.org/drawingml/2006/table">
            <a:tbl>
              <a:tblPr bandRow="1">
                <a:tableStyleId>{616DA210-FB5B-4158-B5E0-FEB733F419BA}</a:tableStyleId>
              </a:tblPr>
              <a:tblGrid>
                <a:gridCol w="917526">
                  <a:extLst>
                    <a:ext uri="{9D8B030D-6E8A-4147-A177-3AD203B41FA5}">
                      <a16:colId xmlns:a16="http://schemas.microsoft.com/office/drawing/2014/main" val="4231686680"/>
                    </a:ext>
                  </a:extLst>
                </a:gridCol>
                <a:gridCol w="1835053">
                  <a:extLst>
                    <a:ext uri="{9D8B030D-6E8A-4147-A177-3AD203B41FA5}">
                      <a16:colId xmlns:a16="http://schemas.microsoft.com/office/drawing/2014/main" val="306891255"/>
                    </a:ext>
                  </a:extLst>
                </a:gridCol>
              </a:tblGrid>
              <a:tr h="298020">
                <a:tc>
                  <a:txBody>
                    <a:bodyPr/>
                    <a:lstStyle/>
                    <a:p>
                      <a:pPr algn="ctr"/>
                      <a:r>
                        <a:rPr lang="en-US" sz="1400" dirty="0"/>
                        <a:t>I</a:t>
                      </a:r>
                    </a:p>
                  </a:txBody>
                  <a:tcPr>
                    <a:noFill/>
                  </a:tcPr>
                </a:tc>
                <a:tc>
                  <a:txBody>
                    <a:bodyPr/>
                    <a:lstStyle/>
                    <a:p>
                      <a:r>
                        <a:rPr lang="en-US" sz="1400" dirty="0"/>
                        <a:t>Initial state</a:t>
                      </a:r>
                    </a:p>
                  </a:txBody>
                  <a:tcPr>
                    <a:noFill/>
                  </a:tcPr>
                </a:tc>
                <a:extLst>
                  <a:ext uri="{0D108BD9-81ED-4DB2-BD59-A6C34878D82A}">
                    <a16:rowId xmlns:a16="http://schemas.microsoft.com/office/drawing/2014/main" val="769206750"/>
                  </a:ext>
                </a:extLst>
              </a:tr>
              <a:tr h="298020">
                <a:tc>
                  <a:txBody>
                    <a:bodyPr/>
                    <a:lstStyle/>
                    <a:p>
                      <a:pPr algn="ctr"/>
                      <a:r>
                        <a:rPr lang="en-US" sz="1400" dirty="0"/>
                        <a:t>G</a:t>
                      </a:r>
                    </a:p>
                  </a:txBody>
                  <a:tcPr>
                    <a:noFill/>
                  </a:tcPr>
                </a:tc>
                <a:tc>
                  <a:txBody>
                    <a:bodyPr/>
                    <a:lstStyle/>
                    <a:p>
                      <a:r>
                        <a:rPr lang="en-US" sz="1400" dirty="0"/>
                        <a:t>Goal state</a:t>
                      </a:r>
                    </a:p>
                  </a:txBody>
                  <a:tcPr>
                    <a:noFill/>
                  </a:tcPr>
                </a:tc>
                <a:extLst>
                  <a:ext uri="{0D108BD9-81ED-4DB2-BD59-A6C34878D82A}">
                    <a16:rowId xmlns:a16="http://schemas.microsoft.com/office/drawing/2014/main" val="686642816"/>
                  </a:ext>
                </a:extLst>
              </a:tr>
              <a:tr h="521535">
                <a:tc>
                  <a:txBody>
                    <a:bodyPr/>
                    <a:lstStyle/>
                    <a:p>
                      <a:pPr algn="ctr"/>
                      <a:r>
                        <a:rPr lang="en-US" sz="1400" dirty="0"/>
                        <a:t>X</a:t>
                      </a:r>
                    </a:p>
                  </a:txBody>
                  <a:tcPr>
                    <a:noFill/>
                  </a:tcPr>
                </a:tc>
                <a:tc>
                  <a:txBody>
                    <a:bodyPr/>
                    <a:lstStyle/>
                    <a:p>
                      <a:r>
                        <a:rPr lang="en-US" sz="1400" dirty="0"/>
                        <a:t>Intermediate state</a:t>
                      </a:r>
                    </a:p>
                  </a:txBody>
                  <a:tcPr>
                    <a:noFill/>
                  </a:tcPr>
                </a:tc>
                <a:extLst>
                  <a:ext uri="{0D108BD9-81ED-4DB2-BD59-A6C34878D82A}">
                    <a16:rowId xmlns:a16="http://schemas.microsoft.com/office/drawing/2014/main" val="1212717983"/>
                  </a:ext>
                </a:extLst>
              </a:tr>
              <a:tr h="521535">
                <a:tc>
                  <a:txBody>
                    <a:bodyPr/>
                    <a:lstStyle/>
                    <a:p>
                      <a:pPr algn="ctr"/>
                      <a:r>
                        <a:rPr lang="en-US" sz="1400" dirty="0"/>
                        <a:t>g(x)</a:t>
                      </a:r>
                    </a:p>
                  </a:txBody>
                  <a:tcPr>
                    <a:noFill/>
                  </a:tcPr>
                </a:tc>
                <a:tc>
                  <a:txBody>
                    <a:bodyPr/>
                    <a:lstStyle/>
                    <a:p>
                      <a:r>
                        <a:rPr lang="en-US" sz="1400" dirty="0"/>
                        <a:t>Distance of node X from node I</a:t>
                      </a:r>
                    </a:p>
                  </a:txBody>
                  <a:tcPr>
                    <a:noFill/>
                  </a:tcPr>
                </a:tc>
                <a:extLst>
                  <a:ext uri="{0D108BD9-81ED-4DB2-BD59-A6C34878D82A}">
                    <a16:rowId xmlns:a16="http://schemas.microsoft.com/office/drawing/2014/main" val="4166435162"/>
                  </a:ext>
                </a:extLst>
              </a:tr>
              <a:tr h="521535">
                <a:tc>
                  <a:txBody>
                    <a:bodyPr/>
                    <a:lstStyle/>
                    <a:p>
                      <a:pPr algn="ctr"/>
                      <a:r>
                        <a:rPr lang="en-US" sz="1400" dirty="0"/>
                        <a:t>h(x)</a:t>
                      </a:r>
                    </a:p>
                  </a:txBody>
                  <a:tcPr>
                    <a:noFill/>
                  </a:tcPr>
                </a:tc>
                <a:tc>
                  <a:txBody>
                    <a:bodyPr/>
                    <a:lstStyle/>
                    <a:p>
                      <a:r>
                        <a:rPr lang="en-US" sz="1400" dirty="0"/>
                        <a:t>Distance of node G from node X</a:t>
                      </a:r>
                    </a:p>
                  </a:txBody>
                  <a:tcPr>
                    <a:noFill/>
                  </a:tcPr>
                </a:tc>
                <a:extLst>
                  <a:ext uri="{0D108BD9-81ED-4DB2-BD59-A6C34878D82A}">
                    <a16:rowId xmlns:a16="http://schemas.microsoft.com/office/drawing/2014/main" val="1786467896"/>
                  </a:ext>
                </a:extLst>
              </a:tr>
              <a:tr h="968564">
                <a:tc>
                  <a:txBody>
                    <a:bodyPr/>
                    <a:lstStyle/>
                    <a:p>
                      <a:pPr algn="ctr"/>
                      <a:r>
                        <a:rPr lang="en-US" sz="1400" dirty="0"/>
                        <a:t>f(x)</a:t>
                      </a:r>
                    </a:p>
                  </a:txBody>
                  <a:tcPr>
                    <a:noFill/>
                  </a:tcPr>
                </a:tc>
                <a:tc>
                  <a:txBody>
                    <a:bodyPr/>
                    <a:lstStyle/>
                    <a:p>
                      <a:r>
                        <a:rPr lang="en-US" sz="1400" dirty="0"/>
                        <a:t>Complete distance from node I to node G through node X</a:t>
                      </a:r>
                    </a:p>
                  </a:txBody>
                  <a:tcPr>
                    <a:noFill/>
                  </a:tcPr>
                </a:tc>
                <a:extLst>
                  <a:ext uri="{0D108BD9-81ED-4DB2-BD59-A6C34878D82A}">
                    <a16:rowId xmlns:a16="http://schemas.microsoft.com/office/drawing/2014/main" val="4112533264"/>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Example on Greedy B-FS</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58457"/>
            <a:ext cx="8229600" cy="5211763"/>
          </a:xfrm>
        </p:spPr>
        <p:txBody>
          <a:bodyPr/>
          <a:lstStyle/>
          <a:p>
            <a:r>
              <a:rPr lang="en-US" sz="1800" dirty="0">
                <a:latin typeface="Segoe UI" panose="020B0502040204020203" pitchFamily="34" charset="0"/>
                <a:ea typeface="Verdana" pitchFamily="34" charset="0"/>
                <a:cs typeface="Segoe UI" panose="020B0502040204020203" pitchFamily="34" charset="0"/>
              </a:rPr>
              <a:t>In the following search problem, we will traverse using greedy </a:t>
            </a:r>
            <a:r>
              <a:rPr lang="en-US" sz="1800" dirty="0">
                <a:highlight>
                  <a:srgbClr val="FFFF00"/>
                </a:highlight>
                <a:latin typeface="Segoe UI" panose="020B0502040204020203" pitchFamily="34" charset="0"/>
                <a:ea typeface="Verdana" pitchFamily="34" charset="0"/>
                <a:cs typeface="Segoe UI" panose="020B0502040204020203" pitchFamily="34" charset="0"/>
              </a:rPr>
              <a:t>Best-First Search.</a:t>
            </a:r>
          </a:p>
          <a:p>
            <a:r>
              <a:rPr lang="en-US" sz="1800" dirty="0">
                <a:latin typeface="Segoe UI" panose="020B0502040204020203" pitchFamily="34" charset="0"/>
                <a:ea typeface="Verdana" pitchFamily="34" charset="0"/>
                <a:cs typeface="Segoe UI" panose="020B0502040204020203" pitchFamily="34" charset="0"/>
              </a:rPr>
              <a:t>At each iteration, each node is </a:t>
            </a:r>
            <a:r>
              <a:rPr lang="en-US" sz="1800" u="sng" dirty="0">
                <a:latin typeface="Segoe UI" panose="020B0502040204020203" pitchFamily="34" charset="0"/>
                <a:ea typeface="Verdana" pitchFamily="34" charset="0"/>
                <a:cs typeface="Segoe UI" panose="020B0502040204020203" pitchFamily="34" charset="0"/>
              </a:rPr>
              <a:t>expanded</a:t>
            </a:r>
            <a:r>
              <a:rPr lang="en-US" sz="1800" dirty="0">
                <a:latin typeface="Segoe UI" panose="020B0502040204020203" pitchFamily="34" charset="0"/>
                <a:ea typeface="Verdana" pitchFamily="34" charset="0"/>
                <a:cs typeface="Segoe UI" panose="020B0502040204020203" pitchFamily="34" charset="0"/>
              </a:rPr>
              <a:t> using evaluation </a:t>
            </a:r>
            <a:r>
              <a:rPr lang="en-US" sz="1800" dirty="0">
                <a:highlight>
                  <a:srgbClr val="FFFF00"/>
                </a:highlight>
                <a:latin typeface="Segoe UI" panose="020B0502040204020203" pitchFamily="34" charset="0"/>
                <a:ea typeface="Verdana" pitchFamily="34" charset="0"/>
                <a:cs typeface="Segoe UI" panose="020B0502040204020203" pitchFamily="34" charset="0"/>
              </a:rPr>
              <a:t>function f(n)=h(n)</a:t>
            </a:r>
            <a:r>
              <a:rPr lang="en-US" sz="1800" dirty="0">
                <a:latin typeface="Segoe UI" panose="020B0502040204020203" pitchFamily="34" charset="0"/>
                <a:ea typeface="Verdana" pitchFamily="34" charset="0"/>
                <a:cs typeface="Segoe UI" panose="020B0502040204020203" pitchFamily="34" charset="0"/>
              </a:rPr>
              <a:t>, which is given in the below table.</a:t>
            </a:r>
          </a:p>
          <a:p>
            <a:pPr marL="0" indent="0">
              <a:buNone/>
            </a:pPr>
            <a:endParaRPr lang="en-US" dirty="0">
              <a:latin typeface="Segoe UI" panose="020B0502040204020203" pitchFamily="34" charset="0"/>
              <a:cs typeface="Segoe UI" panose="020B0502040204020203" pitchFamily="34" charset="0"/>
            </a:endParaRPr>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429602"/>
            <a:ext cx="4838700" cy="3369941"/>
          </a:xfrm>
          <a:prstGeom prst="rect">
            <a:avLst/>
          </a:prstGeom>
          <a:noFill/>
          <a:ln>
            <a:noFill/>
          </a:ln>
        </p:spPr>
      </p:pic>
      <p:pic>
        <p:nvPicPr>
          <p:cNvPr id="5" name="Picture 4">
            <a:extLst>
              <a:ext uri="{FF2B5EF4-FFF2-40B4-BE49-F238E27FC236}">
                <a16:creationId xmlns:a16="http://schemas.microsoft.com/office/drawing/2014/main" id="{962E6D2B-5123-452A-A16F-55E3A491B4A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880681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2999"/>
            <a:ext cx="8210550" cy="5349873"/>
          </a:xfrm>
        </p:spPr>
        <p:txBody>
          <a:bodyPr>
            <a:noAutofit/>
          </a:bodyPr>
          <a:lstStyle/>
          <a:p>
            <a:pPr marL="0" indent="0">
              <a:buNone/>
            </a:pPr>
            <a:r>
              <a:rPr lang="en-US" sz="1800" dirty="0">
                <a:latin typeface="Segoe UI" panose="020B0502040204020203" pitchFamily="34" charset="0"/>
                <a:ea typeface="Verdana" pitchFamily="34" charset="0"/>
                <a:cs typeface="Segoe UI" panose="020B0502040204020203" pitchFamily="34" charset="0"/>
              </a:rPr>
              <a:t>In this search example, we are using two lists which are </a:t>
            </a:r>
            <a:r>
              <a:rPr lang="en-US" sz="1800" dirty="0">
                <a:highlight>
                  <a:srgbClr val="FFFF00"/>
                </a:highlight>
                <a:latin typeface="Segoe UI" panose="020B0502040204020203" pitchFamily="34" charset="0"/>
                <a:ea typeface="Verdana" pitchFamily="34" charset="0"/>
                <a:cs typeface="Segoe UI" panose="020B0502040204020203" pitchFamily="34" charset="0"/>
              </a:rPr>
              <a:t>OPEN</a:t>
            </a:r>
            <a:r>
              <a:rPr lang="en-US" sz="1800" dirty="0">
                <a:latin typeface="Segoe UI" panose="020B0502040204020203" pitchFamily="34" charset="0"/>
                <a:ea typeface="Verdana" pitchFamily="34" charset="0"/>
                <a:cs typeface="Segoe UI" panose="020B0502040204020203" pitchFamily="34" charset="0"/>
              </a:rPr>
              <a:t> and </a:t>
            </a:r>
            <a:r>
              <a:rPr lang="en-US" sz="1800" dirty="0">
                <a:highlight>
                  <a:srgbClr val="FFFF00"/>
                </a:highlight>
                <a:latin typeface="Segoe UI" panose="020B0502040204020203" pitchFamily="34" charset="0"/>
                <a:ea typeface="Verdana" pitchFamily="34" charset="0"/>
                <a:cs typeface="Segoe UI" panose="020B0502040204020203" pitchFamily="34" charset="0"/>
              </a:rPr>
              <a:t>CLOSED</a:t>
            </a:r>
            <a:r>
              <a:rPr lang="en-US" sz="1800" dirty="0">
                <a:latin typeface="Segoe UI" panose="020B0502040204020203" pitchFamily="34" charset="0"/>
                <a:ea typeface="Verdana" pitchFamily="34" charset="0"/>
                <a:cs typeface="Segoe UI" panose="020B0502040204020203" pitchFamily="34" charset="0"/>
              </a:rPr>
              <a:t> Lists.  </a:t>
            </a:r>
          </a:p>
          <a:p>
            <a:pPr>
              <a:buNone/>
            </a:pPr>
            <a:r>
              <a:rPr lang="en-US" sz="1800" b="1" dirty="0">
                <a:latin typeface="Segoe UI" panose="020B0502040204020203" pitchFamily="34" charset="0"/>
                <a:ea typeface="Verdana" pitchFamily="34" charset="0"/>
                <a:cs typeface="Segoe UI" panose="020B0502040204020203" pitchFamily="34" charset="0"/>
              </a:rPr>
              <a:t>			</a:t>
            </a: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r>
              <a:rPr lang="en-US" sz="1800" b="1" dirty="0">
                <a:latin typeface="Segoe UI" panose="020B0502040204020203" pitchFamily="34" charset="0"/>
                <a:ea typeface="Verdana" pitchFamily="34" charset="0"/>
                <a:cs typeface="Segoe UI" panose="020B0502040204020203" pitchFamily="34" charset="0"/>
              </a:rPr>
              <a:t>			</a:t>
            </a: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dirty="0">
              <a:latin typeface="Segoe UI" panose="020B0502040204020203" pitchFamily="34" charset="0"/>
              <a:ea typeface="Verdana" pitchFamily="34" charset="0"/>
              <a:cs typeface="Segoe UI" panose="020B0502040204020203" pitchFamily="34" charset="0"/>
            </a:endParaRPr>
          </a:p>
          <a:p>
            <a:pPr>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r>
              <a:rPr lang="en-US" sz="18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Hence the final solution path will be: </a:t>
            </a:r>
            <a:r>
              <a:rPr lang="en-US" sz="1800" b="1"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S → B → F → G </a:t>
            </a:r>
          </a:p>
          <a:p>
            <a:pPr>
              <a:buNone/>
            </a:pPr>
            <a:r>
              <a:rPr lang="en-US" sz="18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Path cost = 2+1+3 = </a:t>
            </a:r>
            <a:r>
              <a:rPr lang="en-US" sz="1800" b="1"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6</a:t>
            </a:r>
          </a:p>
          <a:p>
            <a:endParaRPr lang="en-US" sz="3200" dirty="0">
              <a:latin typeface="Segoe UI" panose="020B0502040204020203" pitchFamily="34" charset="0"/>
              <a:cs typeface="Segoe UI" panose="020B0502040204020203" pitchFamily="34" charset="0"/>
            </a:endParaRPr>
          </a:p>
        </p:txBody>
      </p:sp>
      <p:sp>
        <p:nvSpPr>
          <p:cNvPr id="6" name="Title 5">
            <a:extLst>
              <a:ext uri="{FF2B5EF4-FFF2-40B4-BE49-F238E27FC236}">
                <a16:creationId xmlns:a16="http://schemas.microsoft.com/office/drawing/2014/main" id="{DFF26D39-25DE-4CC9-A39D-DD90FE7BF582}"/>
              </a:ext>
            </a:extLst>
          </p:cNvPr>
          <p:cNvSpPr>
            <a:spLocks noGrp="1"/>
          </p:cNvSpPr>
          <p:nvPr>
            <p:ph type="title"/>
          </p:nvPr>
        </p:nvSpPr>
        <p:spPr>
          <a:xfrm>
            <a:off x="628650" y="365127"/>
            <a:ext cx="7886700" cy="5492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Search…</a:t>
            </a:r>
          </a:p>
        </p:txBody>
      </p:sp>
      <p:graphicFrame>
        <p:nvGraphicFramePr>
          <p:cNvPr id="7" name="Table 7">
            <a:extLst>
              <a:ext uri="{FF2B5EF4-FFF2-40B4-BE49-F238E27FC236}">
                <a16:creationId xmlns:a16="http://schemas.microsoft.com/office/drawing/2014/main" id="{5D980DAD-D255-4F38-8CF4-5E148256E63A}"/>
              </a:ext>
            </a:extLst>
          </p:cNvPr>
          <p:cNvGraphicFramePr>
            <a:graphicFrameLocks noGrp="1"/>
          </p:cNvGraphicFramePr>
          <p:nvPr>
            <p:extLst>
              <p:ext uri="{D42A27DB-BD31-4B8C-83A1-F6EECF244321}">
                <p14:modId xmlns:p14="http://schemas.microsoft.com/office/powerpoint/2010/main" val="2444456263"/>
              </p:ext>
            </p:extLst>
          </p:nvPr>
        </p:nvGraphicFramePr>
        <p:xfrm>
          <a:off x="3733800" y="2691766"/>
          <a:ext cx="4953000" cy="2661920"/>
        </p:xfrm>
        <a:graphic>
          <a:graphicData uri="http://schemas.openxmlformats.org/drawingml/2006/table">
            <a:tbl>
              <a:tblPr firstRow="1" bandRow="1">
                <a:tableStyleId>{5C22544A-7EE6-4342-B048-85BDC9FD1C3A}</a:tableStyleId>
              </a:tblPr>
              <a:tblGrid>
                <a:gridCol w="1609725">
                  <a:extLst>
                    <a:ext uri="{9D8B030D-6E8A-4147-A177-3AD203B41FA5}">
                      <a16:colId xmlns:a16="http://schemas.microsoft.com/office/drawing/2014/main" val="1729518182"/>
                    </a:ext>
                  </a:extLst>
                </a:gridCol>
                <a:gridCol w="3343275">
                  <a:extLst>
                    <a:ext uri="{9D8B030D-6E8A-4147-A177-3AD203B41FA5}">
                      <a16:colId xmlns:a16="http://schemas.microsoft.com/office/drawing/2014/main" val="123271143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Initialization</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Expand the nodes of S and put in the CLOSED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922896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Iteration 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800" kern="1200" dirty="0">
                          <a:solidFill>
                            <a:schemeClr val="dk1"/>
                          </a:solidFill>
                          <a:effectLst/>
                          <a:latin typeface="+mn-lt"/>
                          <a:ea typeface="+mn-ea"/>
                          <a:cs typeface="+mn-cs"/>
                        </a:rPr>
                        <a:t>Open [A, B], Closed [S]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5577852"/>
                  </a:ext>
                </a:extLst>
              </a:tr>
              <a:tr h="370840">
                <a:tc>
                  <a:txBody>
                    <a:bodyPr/>
                    <a:lstStyle/>
                    <a:p>
                      <a:r>
                        <a:rPr lang="en-US" sz="1800" b="1" kern="1200" dirty="0">
                          <a:solidFill>
                            <a:schemeClr val="dk1"/>
                          </a:solidFill>
                          <a:effectLst/>
                          <a:latin typeface="+mn-lt"/>
                          <a:ea typeface="+mn-ea"/>
                          <a:cs typeface="+mn-cs"/>
                        </a:rPr>
                        <a:t>Iteration 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800" kern="1200" dirty="0">
                          <a:solidFill>
                            <a:schemeClr val="dk1"/>
                          </a:solidFill>
                          <a:effectLst/>
                          <a:latin typeface="+mn-lt"/>
                          <a:ea typeface="+mn-ea"/>
                          <a:cs typeface="+mn-cs"/>
                        </a:rPr>
                        <a:t>Open [A], Closed [S, B]</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76920154"/>
                  </a:ext>
                </a:extLst>
              </a:tr>
              <a:tr h="370840">
                <a:tc>
                  <a:txBody>
                    <a:bodyPr/>
                    <a:lstStyle/>
                    <a:p>
                      <a:r>
                        <a:rPr lang="en-US" sz="1800" b="1" kern="1200" dirty="0">
                          <a:solidFill>
                            <a:schemeClr val="dk1"/>
                          </a:solidFill>
                          <a:effectLst/>
                          <a:latin typeface="+mn-lt"/>
                          <a:ea typeface="+mn-ea"/>
                          <a:cs typeface="+mn-cs"/>
                        </a:rPr>
                        <a:t>Iteration 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Open [E, F, A], Closed [S,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Open [E, A], Closed [S, B,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972288396"/>
                  </a:ext>
                </a:extLst>
              </a:tr>
              <a:tr h="370840">
                <a:tc>
                  <a:txBody>
                    <a:bodyPr/>
                    <a:lstStyle/>
                    <a:p>
                      <a:r>
                        <a:rPr lang="en-US" sz="1800" b="1" kern="1200" dirty="0">
                          <a:solidFill>
                            <a:schemeClr val="dk1"/>
                          </a:solidFill>
                          <a:effectLst/>
                          <a:latin typeface="+mn-lt"/>
                          <a:ea typeface="+mn-ea"/>
                          <a:cs typeface="+mn-cs"/>
                        </a:rPr>
                        <a:t>Iteration 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Open [I, G, E, A], Closed [S, B, F]</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Open [I, E, A], </a:t>
                      </a:r>
                      <a:r>
                        <a:rPr lang="en-US" sz="1800" kern="1200" dirty="0">
                          <a:solidFill>
                            <a:schemeClr val="dk1"/>
                          </a:solidFill>
                          <a:effectLst/>
                          <a:highlight>
                            <a:srgbClr val="00FFFF"/>
                          </a:highlight>
                          <a:latin typeface="+mn-lt"/>
                          <a:ea typeface="+mn-ea"/>
                          <a:cs typeface="+mn-cs"/>
                        </a:rPr>
                        <a:t>Closed [S, B, F, 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58438135"/>
                  </a:ext>
                </a:extLst>
              </a:tr>
            </a:tbl>
          </a:graphicData>
        </a:graphic>
      </p:graphicFrame>
      <p:pic>
        <p:nvPicPr>
          <p:cNvPr id="9" name="Picture 8">
            <a:extLst>
              <a:ext uri="{FF2B5EF4-FFF2-40B4-BE49-F238E27FC236}">
                <a16:creationId xmlns:a16="http://schemas.microsoft.com/office/drawing/2014/main" id="{11867053-8C33-4B64-997D-700A298D9DA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2" name="Picture 1">
            <a:extLst>
              <a:ext uri="{FF2B5EF4-FFF2-40B4-BE49-F238E27FC236}">
                <a16:creationId xmlns:a16="http://schemas.microsoft.com/office/drawing/2014/main" id="{43DF237E-6AB8-470B-9431-12EA55D67E56}"/>
              </a:ext>
            </a:extLst>
          </p:cNvPr>
          <p:cNvPicPr>
            <a:picLocks noChangeAspect="1"/>
          </p:cNvPicPr>
          <p:nvPr/>
        </p:nvPicPr>
        <p:blipFill>
          <a:blip r:embed="rId3"/>
          <a:stretch>
            <a:fillRect/>
          </a:stretch>
        </p:blipFill>
        <p:spPr>
          <a:xfrm>
            <a:off x="647407" y="2023038"/>
            <a:ext cx="2700242" cy="2755632"/>
          </a:xfrm>
          <a:prstGeom prst="rect">
            <a:avLst/>
          </a:prstGeom>
        </p:spPr>
      </p:pic>
      <p:graphicFrame>
        <p:nvGraphicFramePr>
          <p:cNvPr id="8" name="Table 9">
            <a:extLst>
              <a:ext uri="{FF2B5EF4-FFF2-40B4-BE49-F238E27FC236}">
                <a16:creationId xmlns:a16="http://schemas.microsoft.com/office/drawing/2014/main" id="{D8A9D8A5-0AE8-4596-948A-9B2B4238CE13}"/>
              </a:ext>
            </a:extLst>
          </p:cNvPr>
          <p:cNvGraphicFramePr>
            <a:graphicFrameLocks noGrp="1"/>
          </p:cNvGraphicFramePr>
          <p:nvPr>
            <p:extLst>
              <p:ext uri="{D42A27DB-BD31-4B8C-83A1-F6EECF244321}">
                <p14:modId xmlns:p14="http://schemas.microsoft.com/office/powerpoint/2010/main" val="671901473"/>
              </p:ext>
            </p:extLst>
          </p:nvPr>
        </p:nvGraphicFramePr>
        <p:xfrm>
          <a:off x="3760762" y="1680529"/>
          <a:ext cx="4926036" cy="736600"/>
        </p:xfrm>
        <a:graphic>
          <a:graphicData uri="http://schemas.openxmlformats.org/drawingml/2006/table">
            <a:tbl>
              <a:tblPr firstRow="1" bandRow="1">
                <a:tableStyleId>{616DA210-FB5B-4158-B5E0-FEB733F419BA}</a:tableStyleId>
              </a:tblPr>
              <a:tblGrid>
                <a:gridCol w="767384">
                  <a:extLst>
                    <a:ext uri="{9D8B030D-6E8A-4147-A177-3AD203B41FA5}">
                      <a16:colId xmlns:a16="http://schemas.microsoft.com/office/drawing/2014/main" val="2271821711"/>
                    </a:ext>
                  </a:extLst>
                </a:gridCol>
                <a:gridCol w="464125">
                  <a:extLst>
                    <a:ext uri="{9D8B030D-6E8A-4147-A177-3AD203B41FA5}">
                      <a16:colId xmlns:a16="http://schemas.microsoft.com/office/drawing/2014/main" val="901036042"/>
                    </a:ext>
                  </a:extLst>
                </a:gridCol>
                <a:gridCol w="492604">
                  <a:extLst>
                    <a:ext uri="{9D8B030D-6E8A-4147-A177-3AD203B41FA5}">
                      <a16:colId xmlns:a16="http://schemas.microsoft.com/office/drawing/2014/main" val="1246139304"/>
                    </a:ext>
                  </a:extLst>
                </a:gridCol>
                <a:gridCol w="410503">
                  <a:extLst>
                    <a:ext uri="{9D8B030D-6E8A-4147-A177-3AD203B41FA5}">
                      <a16:colId xmlns:a16="http://schemas.microsoft.com/office/drawing/2014/main" val="1228700293"/>
                    </a:ext>
                  </a:extLst>
                </a:gridCol>
                <a:gridCol w="410503">
                  <a:extLst>
                    <a:ext uri="{9D8B030D-6E8A-4147-A177-3AD203B41FA5}">
                      <a16:colId xmlns:a16="http://schemas.microsoft.com/office/drawing/2014/main" val="1397241723"/>
                    </a:ext>
                  </a:extLst>
                </a:gridCol>
                <a:gridCol w="410503">
                  <a:extLst>
                    <a:ext uri="{9D8B030D-6E8A-4147-A177-3AD203B41FA5}">
                      <a16:colId xmlns:a16="http://schemas.microsoft.com/office/drawing/2014/main" val="444574692"/>
                    </a:ext>
                  </a:extLst>
                </a:gridCol>
                <a:gridCol w="410503">
                  <a:extLst>
                    <a:ext uri="{9D8B030D-6E8A-4147-A177-3AD203B41FA5}">
                      <a16:colId xmlns:a16="http://schemas.microsoft.com/office/drawing/2014/main" val="3881295384"/>
                    </a:ext>
                  </a:extLst>
                </a:gridCol>
                <a:gridCol w="410503">
                  <a:extLst>
                    <a:ext uri="{9D8B030D-6E8A-4147-A177-3AD203B41FA5}">
                      <a16:colId xmlns:a16="http://schemas.microsoft.com/office/drawing/2014/main" val="9166983"/>
                    </a:ext>
                  </a:extLst>
                </a:gridCol>
                <a:gridCol w="410503">
                  <a:extLst>
                    <a:ext uri="{9D8B030D-6E8A-4147-A177-3AD203B41FA5}">
                      <a16:colId xmlns:a16="http://schemas.microsoft.com/office/drawing/2014/main" val="1579049470"/>
                    </a:ext>
                  </a:extLst>
                </a:gridCol>
                <a:gridCol w="328402">
                  <a:extLst>
                    <a:ext uri="{9D8B030D-6E8A-4147-A177-3AD203B41FA5}">
                      <a16:colId xmlns:a16="http://schemas.microsoft.com/office/drawing/2014/main" val="921916728"/>
                    </a:ext>
                  </a:extLst>
                </a:gridCol>
                <a:gridCol w="410503">
                  <a:extLst>
                    <a:ext uri="{9D8B030D-6E8A-4147-A177-3AD203B41FA5}">
                      <a16:colId xmlns:a16="http://schemas.microsoft.com/office/drawing/2014/main" val="3159622896"/>
                    </a:ext>
                  </a:extLst>
                </a:gridCol>
              </a:tblGrid>
              <a:tr h="153351">
                <a:tc>
                  <a:txBody>
                    <a:bodyPr/>
                    <a:lstStyle/>
                    <a:p>
                      <a:r>
                        <a:rPr lang="en-US" dirty="0"/>
                        <a:t>Node</a:t>
                      </a:r>
                    </a:p>
                  </a:txBody>
                  <a:tcPr>
                    <a:solidFill>
                      <a:schemeClr val="accent2">
                        <a:lumMod val="20000"/>
                        <a:lumOff val="80000"/>
                      </a:schemeClr>
                    </a:solidFill>
                  </a:tcPr>
                </a:tc>
                <a:tc>
                  <a:txBody>
                    <a:bodyPr/>
                    <a:lstStyle/>
                    <a:p>
                      <a:r>
                        <a:rPr lang="en-US" dirty="0"/>
                        <a:t>S</a:t>
                      </a:r>
                    </a:p>
                  </a:txBody>
                  <a:tcPr>
                    <a:solidFill>
                      <a:schemeClr val="accent2">
                        <a:lumMod val="20000"/>
                        <a:lumOff val="80000"/>
                      </a:schemeClr>
                    </a:solidFill>
                  </a:tcPr>
                </a:tc>
                <a:tc>
                  <a:txBody>
                    <a:bodyPr/>
                    <a:lstStyle/>
                    <a:p>
                      <a:r>
                        <a:rPr lang="en-US" dirty="0"/>
                        <a:t>A</a:t>
                      </a:r>
                    </a:p>
                  </a:txBody>
                  <a:tcPr>
                    <a:solidFill>
                      <a:schemeClr val="accent2">
                        <a:lumMod val="20000"/>
                        <a:lumOff val="80000"/>
                      </a:schemeClr>
                    </a:solidFill>
                  </a:tcPr>
                </a:tc>
                <a:tc>
                  <a:txBody>
                    <a:bodyPr/>
                    <a:lstStyle/>
                    <a:p>
                      <a:r>
                        <a:rPr lang="en-US" dirty="0"/>
                        <a:t>B</a:t>
                      </a:r>
                    </a:p>
                  </a:txBody>
                  <a:tcPr>
                    <a:solidFill>
                      <a:schemeClr val="accent2">
                        <a:lumMod val="20000"/>
                        <a:lumOff val="80000"/>
                      </a:schemeClr>
                    </a:solidFill>
                  </a:tcPr>
                </a:tc>
                <a:tc>
                  <a:txBody>
                    <a:bodyPr/>
                    <a:lstStyle/>
                    <a:p>
                      <a:r>
                        <a:rPr lang="en-US" dirty="0"/>
                        <a:t>C</a:t>
                      </a:r>
                    </a:p>
                  </a:txBody>
                  <a:tcPr>
                    <a:solidFill>
                      <a:schemeClr val="accent2">
                        <a:lumMod val="20000"/>
                        <a:lumOff val="80000"/>
                      </a:schemeClr>
                    </a:solidFill>
                  </a:tcPr>
                </a:tc>
                <a:tc>
                  <a:txBody>
                    <a:bodyPr/>
                    <a:lstStyle/>
                    <a:p>
                      <a:r>
                        <a:rPr lang="en-US" dirty="0"/>
                        <a:t>D</a:t>
                      </a:r>
                    </a:p>
                  </a:txBody>
                  <a:tcPr>
                    <a:solidFill>
                      <a:schemeClr val="accent2">
                        <a:lumMod val="20000"/>
                        <a:lumOff val="80000"/>
                      </a:schemeClr>
                    </a:solidFill>
                  </a:tcPr>
                </a:tc>
                <a:tc>
                  <a:txBody>
                    <a:bodyPr/>
                    <a:lstStyle/>
                    <a:p>
                      <a:r>
                        <a:rPr lang="en-US" dirty="0"/>
                        <a:t>E</a:t>
                      </a:r>
                    </a:p>
                  </a:txBody>
                  <a:tcPr>
                    <a:solidFill>
                      <a:schemeClr val="accent2">
                        <a:lumMod val="20000"/>
                        <a:lumOff val="80000"/>
                      </a:schemeClr>
                    </a:solidFill>
                  </a:tcPr>
                </a:tc>
                <a:tc>
                  <a:txBody>
                    <a:bodyPr/>
                    <a:lstStyle/>
                    <a:p>
                      <a:r>
                        <a:rPr lang="en-US" dirty="0"/>
                        <a:t>F</a:t>
                      </a:r>
                    </a:p>
                  </a:txBody>
                  <a:tcPr>
                    <a:solidFill>
                      <a:schemeClr val="accent2">
                        <a:lumMod val="20000"/>
                        <a:lumOff val="80000"/>
                      </a:schemeClr>
                    </a:solidFill>
                  </a:tcPr>
                </a:tc>
                <a:tc>
                  <a:txBody>
                    <a:bodyPr/>
                    <a:lstStyle/>
                    <a:p>
                      <a:r>
                        <a:rPr lang="en-US" dirty="0"/>
                        <a:t>H</a:t>
                      </a:r>
                    </a:p>
                  </a:txBody>
                  <a:tcPr>
                    <a:solidFill>
                      <a:schemeClr val="accent2">
                        <a:lumMod val="20000"/>
                        <a:lumOff val="80000"/>
                      </a:schemeClr>
                    </a:solidFill>
                  </a:tcPr>
                </a:tc>
                <a:tc>
                  <a:txBody>
                    <a:bodyPr/>
                    <a:lstStyle/>
                    <a:p>
                      <a:r>
                        <a:rPr lang="en-US" dirty="0"/>
                        <a:t>I</a:t>
                      </a:r>
                    </a:p>
                  </a:txBody>
                  <a:tcPr>
                    <a:solidFill>
                      <a:schemeClr val="accent2">
                        <a:lumMod val="20000"/>
                        <a:lumOff val="80000"/>
                      </a:schemeClr>
                    </a:solidFill>
                  </a:tcPr>
                </a:tc>
                <a:tc>
                  <a:txBody>
                    <a:bodyPr/>
                    <a:lstStyle/>
                    <a:p>
                      <a:r>
                        <a:rPr lang="en-US" dirty="0"/>
                        <a:t>G</a:t>
                      </a:r>
                    </a:p>
                  </a:txBody>
                  <a:tcPr>
                    <a:solidFill>
                      <a:schemeClr val="accent2">
                        <a:lumMod val="20000"/>
                        <a:lumOff val="80000"/>
                      </a:schemeClr>
                    </a:solidFill>
                  </a:tcPr>
                </a:tc>
                <a:extLst>
                  <a:ext uri="{0D108BD9-81ED-4DB2-BD59-A6C34878D82A}">
                    <a16:rowId xmlns:a16="http://schemas.microsoft.com/office/drawing/2014/main" val="1596933157"/>
                  </a:ext>
                </a:extLst>
              </a:tr>
              <a:tr h="370840">
                <a:tc>
                  <a:txBody>
                    <a:bodyPr/>
                    <a:lstStyle/>
                    <a:p>
                      <a:r>
                        <a:rPr lang="en-US" dirty="0"/>
                        <a:t>h(n)</a:t>
                      </a:r>
                    </a:p>
                  </a:txBody>
                  <a:tcPr>
                    <a:solidFill>
                      <a:schemeClr val="accent2">
                        <a:lumMod val="40000"/>
                        <a:lumOff val="60000"/>
                      </a:schemeClr>
                    </a:solidFill>
                  </a:tcPr>
                </a:tc>
                <a:tc>
                  <a:txBody>
                    <a:bodyPr/>
                    <a:lstStyle/>
                    <a:p>
                      <a:r>
                        <a:rPr lang="en-US" dirty="0"/>
                        <a:t>13</a:t>
                      </a:r>
                    </a:p>
                  </a:txBody>
                  <a:tcPr>
                    <a:solidFill>
                      <a:schemeClr val="accent2">
                        <a:lumMod val="40000"/>
                        <a:lumOff val="60000"/>
                      </a:schemeClr>
                    </a:solidFill>
                  </a:tcPr>
                </a:tc>
                <a:tc>
                  <a:txBody>
                    <a:bodyPr/>
                    <a:lstStyle/>
                    <a:p>
                      <a:r>
                        <a:rPr lang="en-US" dirty="0"/>
                        <a:t>12</a:t>
                      </a:r>
                    </a:p>
                  </a:txBody>
                  <a:tcPr>
                    <a:solidFill>
                      <a:schemeClr val="accent2">
                        <a:lumMod val="40000"/>
                        <a:lumOff val="60000"/>
                      </a:schemeClr>
                    </a:solidFill>
                  </a:tcPr>
                </a:tc>
                <a:tc>
                  <a:txBody>
                    <a:bodyPr/>
                    <a:lstStyle/>
                    <a:p>
                      <a:r>
                        <a:rPr lang="en-US" dirty="0"/>
                        <a:t>4</a:t>
                      </a:r>
                    </a:p>
                  </a:txBody>
                  <a:tcPr>
                    <a:solidFill>
                      <a:schemeClr val="accent2">
                        <a:lumMod val="40000"/>
                        <a:lumOff val="60000"/>
                      </a:schemeClr>
                    </a:solidFill>
                  </a:tcPr>
                </a:tc>
                <a:tc>
                  <a:txBody>
                    <a:bodyPr/>
                    <a:lstStyle/>
                    <a:p>
                      <a:r>
                        <a:rPr lang="en-US" dirty="0"/>
                        <a:t>7</a:t>
                      </a:r>
                    </a:p>
                  </a:txBody>
                  <a:tcPr>
                    <a:solidFill>
                      <a:schemeClr val="accent2">
                        <a:lumMod val="40000"/>
                        <a:lumOff val="60000"/>
                      </a:schemeClr>
                    </a:solidFill>
                  </a:tcPr>
                </a:tc>
                <a:tc>
                  <a:txBody>
                    <a:bodyPr/>
                    <a:lstStyle/>
                    <a:p>
                      <a:r>
                        <a:rPr lang="en-US" dirty="0"/>
                        <a:t>3</a:t>
                      </a:r>
                    </a:p>
                  </a:txBody>
                  <a:tcPr>
                    <a:solidFill>
                      <a:schemeClr val="accent2">
                        <a:lumMod val="40000"/>
                        <a:lumOff val="60000"/>
                      </a:schemeClr>
                    </a:solidFill>
                  </a:tcPr>
                </a:tc>
                <a:tc>
                  <a:txBody>
                    <a:bodyPr/>
                    <a:lstStyle/>
                    <a:p>
                      <a:r>
                        <a:rPr lang="en-US" dirty="0"/>
                        <a:t>8</a:t>
                      </a:r>
                    </a:p>
                  </a:txBody>
                  <a:tcPr>
                    <a:solidFill>
                      <a:schemeClr val="accent2">
                        <a:lumMod val="40000"/>
                        <a:lumOff val="60000"/>
                      </a:schemeClr>
                    </a:solidFill>
                  </a:tcPr>
                </a:tc>
                <a:tc>
                  <a:txBody>
                    <a:bodyPr/>
                    <a:lstStyle/>
                    <a:p>
                      <a:r>
                        <a:rPr lang="en-US" dirty="0"/>
                        <a:t>2</a:t>
                      </a:r>
                    </a:p>
                  </a:txBody>
                  <a:tcPr>
                    <a:solidFill>
                      <a:schemeClr val="accent2">
                        <a:lumMod val="40000"/>
                        <a:lumOff val="60000"/>
                      </a:schemeClr>
                    </a:solidFill>
                  </a:tcPr>
                </a:tc>
                <a:tc>
                  <a:txBody>
                    <a:bodyPr/>
                    <a:lstStyle/>
                    <a:p>
                      <a:r>
                        <a:rPr lang="en-US" dirty="0"/>
                        <a:t>4</a:t>
                      </a:r>
                    </a:p>
                  </a:txBody>
                  <a:tcPr>
                    <a:solidFill>
                      <a:schemeClr val="accent2">
                        <a:lumMod val="40000"/>
                        <a:lumOff val="60000"/>
                      </a:schemeClr>
                    </a:solidFill>
                  </a:tcPr>
                </a:tc>
                <a:tc>
                  <a:txBody>
                    <a:bodyPr/>
                    <a:lstStyle/>
                    <a:p>
                      <a:r>
                        <a:rPr lang="en-US" dirty="0"/>
                        <a:t>9</a:t>
                      </a:r>
                    </a:p>
                  </a:txBody>
                  <a:tcPr>
                    <a:solidFill>
                      <a:schemeClr val="accent2">
                        <a:lumMod val="40000"/>
                        <a:lumOff val="60000"/>
                      </a:schemeClr>
                    </a:solidFill>
                  </a:tcPr>
                </a:tc>
                <a:tc>
                  <a:txBody>
                    <a:bodyPr/>
                    <a:lstStyle/>
                    <a:p>
                      <a:r>
                        <a:rPr lang="en-US" dirty="0"/>
                        <a:t>0</a:t>
                      </a:r>
                    </a:p>
                  </a:txBody>
                  <a:tcPr>
                    <a:solidFill>
                      <a:schemeClr val="accent2">
                        <a:lumMod val="40000"/>
                        <a:lumOff val="60000"/>
                      </a:schemeClr>
                    </a:solidFill>
                  </a:tcPr>
                </a:tc>
                <a:extLst>
                  <a:ext uri="{0D108BD9-81ED-4DB2-BD59-A6C34878D82A}">
                    <a16:rowId xmlns:a16="http://schemas.microsoft.com/office/drawing/2014/main" val="148758545"/>
                  </a:ext>
                </a:extLst>
              </a:tr>
            </a:tbl>
          </a:graphicData>
        </a:graphic>
      </p:graphicFrame>
    </p:spTree>
    <p:extLst>
      <p:ext uri="{BB962C8B-B14F-4D97-AF65-F5344CB8AC3E}">
        <p14:creationId xmlns:p14="http://schemas.microsoft.com/office/powerpoint/2010/main" val="1866556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86399"/>
          </a:xfrm>
        </p:spPr>
        <p:txBody>
          <a:bodyPr>
            <a:normAutofit/>
          </a:bodyPr>
          <a:lstStyle/>
          <a:p>
            <a:pPr>
              <a:buNone/>
            </a:pPr>
            <a:r>
              <a:rPr lang="en-US" sz="1800" b="1" dirty="0">
                <a:solidFill>
                  <a:srgbClr val="27197D"/>
                </a:solidFill>
                <a:latin typeface="Verdana" pitchFamily="34" charset="0"/>
                <a:ea typeface="Verdana" pitchFamily="34" charset="0"/>
                <a:cs typeface="Verdana" pitchFamily="34" charset="0"/>
              </a:rPr>
              <a:t>	</a:t>
            </a:r>
            <a:r>
              <a:rPr lang="en-US" sz="1600" b="1" dirty="0">
                <a:latin typeface="Verdana" pitchFamily="34" charset="0"/>
                <a:ea typeface="Verdana" pitchFamily="34" charset="0"/>
                <a:cs typeface="Verdana" pitchFamily="34" charset="0"/>
              </a:rPr>
              <a:t>Step 1: </a:t>
            </a:r>
            <a:r>
              <a:rPr lang="en-US" sz="1600" dirty="0">
                <a:latin typeface="Verdana" pitchFamily="34" charset="0"/>
                <a:ea typeface="Verdana" pitchFamily="34" charset="0"/>
                <a:cs typeface="Verdana" pitchFamily="34" charset="0"/>
              </a:rPr>
              <a:t>Place the </a:t>
            </a:r>
            <a:r>
              <a:rPr lang="en-US" sz="1600" dirty="0">
                <a:highlight>
                  <a:srgbClr val="FFFF00"/>
                </a:highlight>
                <a:latin typeface="Verdana" pitchFamily="34" charset="0"/>
                <a:ea typeface="Verdana" pitchFamily="34" charset="0"/>
                <a:cs typeface="Verdana" pitchFamily="34" charset="0"/>
              </a:rPr>
              <a:t>starting node </a:t>
            </a:r>
            <a:r>
              <a:rPr lang="en-US" sz="1600" dirty="0">
                <a:latin typeface="Verdana" pitchFamily="34" charset="0"/>
                <a:ea typeface="Verdana" pitchFamily="34" charset="0"/>
                <a:cs typeface="Verdana" pitchFamily="34" charset="0"/>
              </a:rPr>
              <a:t>into the OPEN list.</a:t>
            </a:r>
          </a:p>
          <a:p>
            <a:pPr lvl="0">
              <a:buNone/>
            </a:pPr>
            <a:r>
              <a:rPr lang="en-US" sz="1600" b="1" dirty="0">
                <a:latin typeface="Verdana" pitchFamily="34" charset="0"/>
                <a:ea typeface="Verdana" pitchFamily="34" charset="0"/>
                <a:cs typeface="Verdana" pitchFamily="34" charset="0"/>
              </a:rPr>
              <a:t>	Step 2: </a:t>
            </a:r>
            <a:r>
              <a:rPr lang="en-US" sz="1600" dirty="0">
                <a:latin typeface="Verdana" pitchFamily="34" charset="0"/>
                <a:ea typeface="Verdana" pitchFamily="34" charset="0"/>
                <a:cs typeface="Verdana" pitchFamily="34" charset="0"/>
              </a:rPr>
              <a:t>If the OPEN list is </a:t>
            </a:r>
            <a:r>
              <a:rPr lang="en-US" sz="1600" dirty="0">
                <a:highlight>
                  <a:srgbClr val="FFFF00"/>
                </a:highlight>
                <a:latin typeface="Verdana" pitchFamily="34" charset="0"/>
                <a:ea typeface="Verdana" pitchFamily="34" charset="0"/>
                <a:cs typeface="Verdana" pitchFamily="34" charset="0"/>
              </a:rPr>
              <a:t>empty</a:t>
            </a:r>
            <a:r>
              <a:rPr lang="en-US" sz="1600" dirty="0">
                <a:latin typeface="Verdana" pitchFamily="34" charset="0"/>
                <a:ea typeface="Verdana" pitchFamily="34" charset="0"/>
                <a:cs typeface="Verdana" pitchFamily="34" charset="0"/>
              </a:rPr>
              <a:t>, Stop and return </a:t>
            </a:r>
            <a:r>
              <a:rPr lang="en-US" sz="1600" dirty="0">
                <a:highlight>
                  <a:srgbClr val="00FF00"/>
                </a:highlight>
                <a:latin typeface="Verdana" pitchFamily="34" charset="0"/>
                <a:ea typeface="Verdana" pitchFamily="34" charset="0"/>
                <a:cs typeface="Verdana" pitchFamily="34" charset="0"/>
              </a:rPr>
              <a:t>failure</a:t>
            </a:r>
            <a:r>
              <a:rPr lang="en-US" sz="1600" dirty="0">
                <a:latin typeface="Verdana" pitchFamily="34" charset="0"/>
                <a:ea typeface="Verdana" pitchFamily="34" charset="0"/>
                <a:cs typeface="Verdana" pitchFamily="34" charset="0"/>
              </a:rPr>
              <a:t> otherwise go to   </a:t>
            </a:r>
          </a:p>
          <a:p>
            <a:pPr lvl="0">
              <a:buNone/>
            </a:pPr>
            <a:r>
              <a:rPr lang="en-US" sz="1600" dirty="0">
                <a:latin typeface="Verdana" pitchFamily="34" charset="0"/>
                <a:ea typeface="Verdana" pitchFamily="34" charset="0"/>
                <a:cs typeface="Verdana" pitchFamily="34" charset="0"/>
              </a:rPr>
              <a:t>               </a:t>
            </a:r>
            <a:r>
              <a:rPr lang="en-US" sz="1600" dirty="0">
                <a:highlight>
                  <a:srgbClr val="00FF00"/>
                </a:highlight>
                <a:latin typeface="Verdana" pitchFamily="34" charset="0"/>
                <a:ea typeface="Verdana" pitchFamily="34" charset="0"/>
                <a:cs typeface="Verdana" pitchFamily="34" charset="0"/>
              </a:rPr>
              <a:t>Step 3</a:t>
            </a:r>
          </a:p>
          <a:p>
            <a:pPr lvl="0">
              <a:buNone/>
            </a:pPr>
            <a:r>
              <a:rPr lang="en-US" sz="1600" b="1" dirty="0">
                <a:latin typeface="Verdana" pitchFamily="34" charset="0"/>
                <a:ea typeface="Verdana" pitchFamily="34" charset="0"/>
                <a:cs typeface="Verdana" pitchFamily="34" charset="0"/>
              </a:rPr>
              <a:t>	Step 3:</a:t>
            </a:r>
            <a:r>
              <a:rPr lang="en-US" sz="1600" dirty="0">
                <a:latin typeface="Verdana" pitchFamily="34" charset="0"/>
                <a:ea typeface="Verdana" pitchFamily="34" charset="0"/>
                <a:cs typeface="Verdana" pitchFamily="34" charset="0"/>
              </a:rPr>
              <a:t> </a:t>
            </a:r>
            <a:r>
              <a:rPr lang="en-US" sz="1600" dirty="0">
                <a:highlight>
                  <a:srgbClr val="FFFF00"/>
                </a:highlight>
                <a:latin typeface="Verdana" pitchFamily="34" charset="0"/>
                <a:ea typeface="Verdana" pitchFamily="34" charset="0"/>
                <a:cs typeface="Verdana" pitchFamily="34" charset="0"/>
              </a:rPr>
              <a:t>Remove</a:t>
            </a:r>
            <a:r>
              <a:rPr lang="en-US" sz="1600" dirty="0">
                <a:latin typeface="Verdana" pitchFamily="34" charset="0"/>
                <a:ea typeface="Verdana" pitchFamily="34" charset="0"/>
                <a:cs typeface="Verdana" pitchFamily="34" charset="0"/>
              </a:rPr>
              <a:t> the node n, from the OPEN list which has the lowest value  </a:t>
            </a:r>
          </a:p>
          <a:p>
            <a:pPr lvl="0">
              <a:buNone/>
            </a:pPr>
            <a:r>
              <a:rPr lang="en-US" sz="1600" dirty="0">
                <a:latin typeface="Verdana" pitchFamily="34" charset="0"/>
                <a:ea typeface="Verdana" pitchFamily="34" charset="0"/>
                <a:cs typeface="Verdana" pitchFamily="34" charset="0"/>
              </a:rPr>
              <a:t>               of h(n), and </a:t>
            </a:r>
            <a:r>
              <a:rPr lang="en-US" sz="1600" dirty="0">
                <a:highlight>
                  <a:srgbClr val="FFFF00"/>
                </a:highlight>
                <a:latin typeface="Verdana" pitchFamily="34" charset="0"/>
                <a:ea typeface="Verdana" pitchFamily="34" charset="0"/>
                <a:cs typeface="Verdana" pitchFamily="34" charset="0"/>
              </a:rPr>
              <a:t>places</a:t>
            </a:r>
            <a:r>
              <a:rPr lang="en-US" sz="1600" dirty="0">
                <a:latin typeface="Verdana" pitchFamily="34" charset="0"/>
                <a:ea typeface="Verdana" pitchFamily="34" charset="0"/>
                <a:cs typeface="Verdana" pitchFamily="34" charset="0"/>
              </a:rPr>
              <a:t> it in the CLOSED list.</a:t>
            </a:r>
          </a:p>
          <a:p>
            <a:pPr lvl="0">
              <a:buNone/>
            </a:pPr>
            <a:r>
              <a:rPr lang="en-US" sz="1600" b="1" dirty="0">
                <a:latin typeface="Verdana" pitchFamily="34" charset="0"/>
                <a:ea typeface="Verdana" pitchFamily="34" charset="0"/>
                <a:cs typeface="Verdana" pitchFamily="34" charset="0"/>
              </a:rPr>
              <a:t>	Step 4:</a:t>
            </a:r>
            <a:r>
              <a:rPr lang="en-US" sz="1600" dirty="0">
                <a:latin typeface="Verdana" pitchFamily="34" charset="0"/>
                <a:ea typeface="Verdana" pitchFamily="34" charset="0"/>
                <a:cs typeface="Verdana" pitchFamily="34" charset="0"/>
              </a:rPr>
              <a:t> Expand the node n, and </a:t>
            </a:r>
            <a:r>
              <a:rPr lang="en-US" sz="1600" dirty="0">
                <a:highlight>
                  <a:srgbClr val="FFFF00"/>
                </a:highlight>
                <a:latin typeface="Verdana" pitchFamily="34" charset="0"/>
                <a:ea typeface="Verdana" pitchFamily="34" charset="0"/>
                <a:cs typeface="Verdana" pitchFamily="34" charset="0"/>
              </a:rPr>
              <a:t>generate the successors </a:t>
            </a:r>
            <a:r>
              <a:rPr lang="en-US" sz="1600" dirty="0">
                <a:latin typeface="Verdana" pitchFamily="34" charset="0"/>
                <a:ea typeface="Verdana" pitchFamily="34" charset="0"/>
                <a:cs typeface="Verdana" pitchFamily="34" charset="0"/>
              </a:rPr>
              <a:t>of node n.</a:t>
            </a:r>
          </a:p>
          <a:p>
            <a:pPr lvl="0">
              <a:lnSpc>
                <a:spcPct val="120000"/>
              </a:lnSpc>
              <a:buNone/>
            </a:pPr>
            <a:r>
              <a:rPr lang="en-US" sz="1600" b="1" dirty="0">
                <a:latin typeface="Verdana" pitchFamily="34" charset="0"/>
                <a:ea typeface="Verdana" pitchFamily="34" charset="0"/>
                <a:cs typeface="Verdana" pitchFamily="34" charset="0"/>
              </a:rPr>
              <a:t>	Step 5:</a:t>
            </a:r>
            <a:r>
              <a:rPr lang="en-US" sz="1600" dirty="0">
                <a:latin typeface="Verdana" pitchFamily="34" charset="0"/>
                <a:ea typeface="Verdana" pitchFamily="34" charset="0"/>
                <a:cs typeface="Verdana" pitchFamily="34" charset="0"/>
              </a:rPr>
              <a:t> Check each successor of node n, and find whether any node is </a:t>
            </a:r>
            <a:r>
              <a:rPr lang="en-US" sz="1600" dirty="0">
                <a:highlight>
                  <a:srgbClr val="FFFF00"/>
                </a:highlight>
                <a:latin typeface="Verdana" pitchFamily="34" charset="0"/>
                <a:ea typeface="Verdana" pitchFamily="34" charset="0"/>
                <a:cs typeface="Verdana" pitchFamily="34" charset="0"/>
              </a:rPr>
              <a:t>a </a:t>
            </a:r>
          </a:p>
          <a:p>
            <a:pPr lvl="0">
              <a:lnSpc>
                <a:spcPct val="120000"/>
              </a:lnSpc>
              <a:buNone/>
            </a:pPr>
            <a:r>
              <a:rPr lang="en-US" sz="1600" dirty="0">
                <a:latin typeface="Verdana" pitchFamily="34" charset="0"/>
                <a:ea typeface="Verdana" pitchFamily="34" charset="0"/>
                <a:cs typeface="Verdana" pitchFamily="34" charset="0"/>
              </a:rPr>
              <a:t>                </a:t>
            </a:r>
            <a:r>
              <a:rPr lang="en-US" sz="1600" dirty="0">
                <a:highlight>
                  <a:srgbClr val="FFFF00"/>
                </a:highlight>
                <a:latin typeface="Verdana" pitchFamily="34" charset="0"/>
                <a:ea typeface="Verdana" pitchFamily="34" charset="0"/>
                <a:cs typeface="Verdana" pitchFamily="34" charset="0"/>
              </a:rPr>
              <a:t>goal node</a:t>
            </a:r>
            <a:r>
              <a:rPr lang="en-US" sz="1600" dirty="0">
                <a:latin typeface="Verdana" pitchFamily="34" charset="0"/>
                <a:ea typeface="Verdana" pitchFamily="34" charset="0"/>
                <a:cs typeface="Verdana" pitchFamily="34" charset="0"/>
              </a:rPr>
              <a:t> or not. If any successor node is goal node, then return </a:t>
            </a:r>
          </a:p>
          <a:p>
            <a:pPr lvl="0">
              <a:lnSpc>
                <a:spcPct val="120000"/>
              </a:lnSpc>
              <a:buNone/>
            </a:pPr>
            <a:r>
              <a:rPr lang="en-US" sz="1600" dirty="0">
                <a:latin typeface="Verdana" pitchFamily="34" charset="0"/>
                <a:ea typeface="Verdana" pitchFamily="34" charset="0"/>
                <a:cs typeface="Verdana" pitchFamily="34" charset="0"/>
              </a:rPr>
              <a:t>                </a:t>
            </a:r>
            <a:r>
              <a:rPr lang="en-US" sz="1600" dirty="0">
                <a:highlight>
                  <a:srgbClr val="00FF00"/>
                </a:highlight>
                <a:latin typeface="Verdana" pitchFamily="34" charset="0"/>
                <a:ea typeface="Verdana" pitchFamily="34" charset="0"/>
                <a:cs typeface="Verdana" pitchFamily="34" charset="0"/>
              </a:rPr>
              <a:t>success</a:t>
            </a:r>
            <a:r>
              <a:rPr lang="en-US" sz="1600" dirty="0">
                <a:latin typeface="Verdana" pitchFamily="34" charset="0"/>
                <a:ea typeface="Verdana" pitchFamily="34" charset="0"/>
                <a:cs typeface="Verdana" pitchFamily="34" charset="0"/>
              </a:rPr>
              <a:t> and </a:t>
            </a:r>
            <a:r>
              <a:rPr lang="en-US" sz="1600" u="sng" dirty="0">
                <a:latin typeface="Verdana" pitchFamily="34" charset="0"/>
                <a:ea typeface="Verdana" pitchFamily="34" charset="0"/>
                <a:cs typeface="Verdana" pitchFamily="34" charset="0"/>
              </a:rPr>
              <a:t>terminate the search</a:t>
            </a:r>
            <a:r>
              <a:rPr lang="en-US" sz="1600" dirty="0">
                <a:latin typeface="Verdana" pitchFamily="34" charset="0"/>
                <a:ea typeface="Verdana" pitchFamily="34" charset="0"/>
                <a:cs typeface="Verdana" pitchFamily="34" charset="0"/>
              </a:rPr>
              <a:t>, else proceed to </a:t>
            </a:r>
            <a:r>
              <a:rPr lang="en-US" sz="1600" dirty="0">
                <a:highlight>
                  <a:srgbClr val="00FFFF"/>
                </a:highlight>
                <a:latin typeface="Verdana" pitchFamily="34" charset="0"/>
                <a:ea typeface="Verdana" pitchFamily="34" charset="0"/>
                <a:cs typeface="Verdana" pitchFamily="34" charset="0"/>
              </a:rPr>
              <a:t>Step 6.</a:t>
            </a:r>
          </a:p>
          <a:p>
            <a:pPr lvl="0">
              <a:lnSpc>
                <a:spcPct val="110000"/>
              </a:lnSpc>
              <a:buNone/>
            </a:pPr>
            <a:r>
              <a:rPr lang="en-US" sz="1600" b="1" dirty="0">
                <a:latin typeface="Verdana" pitchFamily="34" charset="0"/>
                <a:ea typeface="Verdana" pitchFamily="34" charset="0"/>
                <a:cs typeface="Verdana" pitchFamily="34" charset="0"/>
              </a:rPr>
              <a:t>	Step 6:</a:t>
            </a:r>
            <a:r>
              <a:rPr lang="en-US" sz="1600" dirty="0">
                <a:latin typeface="Verdana" pitchFamily="34" charset="0"/>
                <a:ea typeface="Verdana" pitchFamily="34" charset="0"/>
                <a:cs typeface="Verdana" pitchFamily="34" charset="0"/>
              </a:rPr>
              <a:t> For </a:t>
            </a:r>
            <a:r>
              <a:rPr lang="en-US" sz="1600" dirty="0">
                <a:highlight>
                  <a:srgbClr val="FFFF00"/>
                </a:highlight>
                <a:latin typeface="Verdana" pitchFamily="34" charset="0"/>
                <a:ea typeface="Verdana" pitchFamily="34" charset="0"/>
                <a:cs typeface="Verdana" pitchFamily="34" charset="0"/>
              </a:rPr>
              <a:t>each successor</a:t>
            </a:r>
            <a:r>
              <a:rPr lang="en-US" sz="1600" dirty="0">
                <a:latin typeface="Verdana" pitchFamily="34" charset="0"/>
                <a:ea typeface="Verdana" pitchFamily="34" charset="0"/>
                <a:cs typeface="Verdana" pitchFamily="34" charset="0"/>
              </a:rPr>
              <a:t> node, algorithm checks for evaluation function </a:t>
            </a:r>
          </a:p>
          <a:p>
            <a:pPr lvl="0">
              <a:lnSpc>
                <a:spcPct val="110000"/>
              </a:lnSpc>
              <a:buNone/>
            </a:pPr>
            <a:r>
              <a:rPr lang="en-US" sz="1600" dirty="0">
                <a:latin typeface="Verdana" pitchFamily="34" charset="0"/>
                <a:ea typeface="Verdana" pitchFamily="34" charset="0"/>
                <a:cs typeface="Verdana" pitchFamily="34" charset="0"/>
              </a:rPr>
              <a:t>                f(n), and then check if the </a:t>
            </a:r>
            <a:r>
              <a:rPr lang="en-US" sz="1600" dirty="0">
                <a:highlight>
                  <a:srgbClr val="FFFF00"/>
                </a:highlight>
                <a:latin typeface="Verdana" pitchFamily="34" charset="0"/>
                <a:ea typeface="Verdana" pitchFamily="34" charset="0"/>
                <a:cs typeface="Verdana" pitchFamily="34" charset="0"/>
              </a:rPr>
              <a:t>node has been</a:t>
            </a:r>
            <a:r>
              <a:rPr lang="en-US" sz="1600" dirty="0">
                <a:latin typeface="Verdana" pitchFamily="34" charset="0"/>
                <a:ea typeface="Verdana" pitchFamily="34" charset="0"/>
                <a:cs typeface="Verdana" pitchFamily="34" charset="0"/>
              </a:rPr>
              <a:t> in either OPEN or </a:t>
            </a:r>
          </a:p>
          <a:p>
            <a:pPr lvl="0">
              <a:lnSpc>
                <a:spcPct val="110000"/>
              </a:lnSpc>
              <a:buNone/>
            </a:pPr>
            <a:r>
              <a:rPr lang="en-US" sz="1600" dirty="0">
                <a:latin typeface="Verdana" pitchFamily="34" charset="0"/>
                <a:ea typeface="Verdana" pitchFamily="34" charset="0"/>
                <a:cs typeface="Verdana" pitchFamily="34" charset="0"/>
              </a:rPr>
              <a:t>                CLOSED list. If the node has not been in both list, then </a:t>
            </a:r>
            <a:r>
              <a:rPr lang="en-US" sz="1600" dirty="0">
                <a:highlight>
                  <a:srgbClr val="FFFF00"/>
                </a:highlight>
                <a:latin typeface="Verdana" pitchFamily="34" charset="0"/>
                <a:ea typeface="Verdana" pitchFamily="34" charset="0"/>
                <a:cs typeface="Verdana" pitchFamily="34" charset="0"/>
              </a:rPr>
              <a:t>add it </a:t>
            </a:r>
            <a:r>
              <a:rPr lang="en-US" sz="1600" dirty="0">
                <a:latin typeface="Verdana" pitchFamily="34" charset="0"/>
                <a:ea typeface="Verdana" pitchFamily="34" charset="0"/>
                <a:cs typeface="Verdana" pitchFamily="34" charset="0"/>
              </a:rPr>
              <a:t>to  </a:t>
            </a:r>
          </a:p>
          <a:p>
            <a:pPr lvl="0">
              <a:lnSpc>
                <a:spcPct val="110000"/>
              </a:lnSpc>
              <a:buNone/>
            </a:pPr>
            <a:r>
              <a:rPr lang="en-US" sz="1600" dirty="0">
                <a:latin typeface="Verdana" pitchFamily="34" charset="0"/>
                <a:ea typeface="Verdana" pitchFamily="34" charset="0"/>
                <a:cs typeface="Verdana" pitchFamily="34" charset="0"/>
              </a:rPr>
              <a:t>                the OPEN list.</a:t>
            </a:r>
          </a:p>
          <a:p>
            <a:pPr lvl="0">
              <a:buNone/>
            </a:pPr>
            <a:r>
              <a:rPr lang="en-US" sz="1600" b="1" dirty="0">
                <a:latin typeface="Verdana" pitchFamily="34" charset="0"/>
                <a:ea typeface="Verdana" pitchFamily="34" charset="0"/>
                <a:cs typeface="Verdana" pitchFamily="34" charset="0"/>
              </a:rPr>
              <a:t>	Step 7:</a:t>
            </a:r>
            <a:r>
              <a:rPr lang="en-US" sz="1600" dirty="0">
                <a:latin typeface="Verdana" pitchFamily="34" charset="0"/>
                <a:ea typeface="Verdana" pitchFamily="34" charset="0"/>
                <a:cs typeface="Verdana" pitchFamily="34" charset="0"/>
              </a:rPr>
              <a:t> Return to </a:t>
            </a:r>
            <a:r>
              <a:rPr lang="en-US" sz="1600" dirty="0">
                <a:highlight>
                  <a:srgbClr val="00FFFF"/>
                </a:highlight>
                <a:latin typeface="Verdana" pitchFamily="34" charset="0"/>
                <a:ea typeface="Verdana" pitchFamily="34" charset="0"/>
                <a:cs typeface="Verdana" pitchFamily="34" charset="0"/>
              </a:rPr>
              <a:t>Step 2</a:t>
            </a:r>
            <a:r>
              <a:rPr lang="en-US" sz="1600" dirty="0">
                <a:latin typeface="Verdana" pitchFamily="34" charset="0"/>
                <a:ea typeface="Verdana" pitchFamily="34" charset="0"/>
                <a:cs typeface="Verdana" pitchFamily="34" charset="0"/>
              </a:rPr>
              <a:t>.</a:t>
            </a:r>
          </a:p>
          <a:p>
            <a:pPr>
              <a:buNone/>
            </a:pPr>
            <a:endParaRPr lang="en-US" sz="1800" dirty="0">
              <a:latin typeface="Verdana" pitchFamily="34" charset="0"/>
              <a:ea typeface="Verdana" pitchFamily="34" charset="0"/>
              <a:cs typeface="Verdana" pitchFamily="34" charset="0"/>
            </a:endParaRPr>
          </a:p>
          <a:p>
            <a:endParaRPr lang="en-US" sz="1800" dirty="0"/>
          </a:p>
        </p:txBody>
      </p:sp>
      <p:sp>
        <p:nvSpPr>
          <p:cNvPr id="5" name="Title 4">
            <a:extLst>
              <a:ext uri="{FF2B5EF4-FFF2-40B4-BE49-F238E27FC236}">
                <a16:creationId xmlns:a16="http://schemas.microsoft.com/office/drawing/2014/main" id="{3966B38D-55D7-4884-A3FC-822731FD2CFC}"/>
              </a:ext>
            </a:extLst>
          </p:cNvPr>
          <p:cNvSpPr>
            <a:spLocks noGrp="1"/>
          </p:cNvSpPr>
          <p:nvPr>
            <p:ph type="title"/>
          </p:nvPr>
        </p:nvSpPr>
        <p:spPr>
          <a:xfrm>
            <a:off x="628650" y="365127"/>
            <a:ext cx="7886700" cy="7778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Best first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775110B-4865-4396-B023-24A5B7CCF2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9034" y="978034"/>
            <a:ext cx="5254999" cy="608286"/>
          </a:xfrm>
          <a:prstGeom prst="rect">
            <a:avLst/>
          </a:prstGeom>
        </p:spPr>
        <p:txBody>
          <a:bodyPr vert="horz" wrap="square" lIns="0" tIns="10646" rIns="0" bIns="0" rtlCol="0" anchor="ctr">
            <a:spAutoFit/>
          </a:bodyPr>
          <a:lstStyle/>
          <a:p>
            <a:pPr marL="11206">
              <a:lnSpc>
                <a:spcPct val="100000"/>
              </a:lnSpc>
              <a:spcBef>
                <a:spcPts val="84"/>
              </a:spcBef>
            </a:pPr>
            <a:r>
              <a:rPr sz="3883" b="1" spc="-4" dirty="0">
                <a:latin typeface="Calibri"/>
                <a:cs typeface="Calibri"/>
              </a:rPr>
              <a:t>Euclidean</a:t>
            </a:r>
            <a:r>
              <a:rPr sz="3883" b="1" spc="-9" dirty="0">
                <a:latin typeface="Calibri"/>
                <a:cs typeface="Calibri"/>
              </a:rPr>
              <a:t> </a:t>
            </a:r>
            <a:r>
              <a:rPr sz="3883" b="1" spc="-4" dirty="0">
                <a:latin typeface="Calibri"/>
                <a:cs typeface="Calibri"/>
              </a:rPr>
              <a:t>distance as</a:t>
            </a:r>
            <a:r>
              <a:rPr sz="3883" b="1" dirty="0">
                <a:latin typeface="Calibri"/>
                <a:cs typeface="Calibri"/>
              </a:rPr>
              <a:t> </a:t>
            </a:r>
            <a:r>
              <a:rPr sz="3883" b="1" spc="-9" dirty="0">
                <a:latin typeface="Calibri"/>
                <a:cs typeface="Calibri"/>
              </a:rPr>
              <a:t>h(s)</a:t>
            </a:r>
            <a:endParaRPr sz="3883">
              <a:latin typeface="Calibri"/>
              <a:cs typeface="Calibri"/>
            </a:endParaRPr>
          </a:p>
        </p:txBody>
      </p:sp>
      <p:pic>
        <p:nvPicPr>
          <p:cNvPr id="3" name="object 3"/>
          <p:cNvPicPr/>
          <p:nvPr/>
        </p:nvPicPr>
        <p:blipFill>
          <a:blip r:embed="rId2" cstate="print"/>
          <a:stretch>
            <a:fillRect/>
          </a:stretch>
        </p:blipFill>
        <p:spPr>
          <a:xfrm>
            <a:off x="1092571" y="1823769"/>
            <a:ext cx="6714153" cy="3210759"/>
          </a:xfrm>
          <a:prstGeom prst="rect">
            <a:avLst/>
          </a:prstGeom>
        </p:spPr>
      </p:pic>
      <p:sp>
        <p:nvSpPr>
          <p:cNvPr id="4" name="object 4"/>
          <p:cNvSpPr txBox="1"/>
          <p:nvPr/>
        </p:nvSpPr>
        <p:spPr>
          <a:xfrm>
            <a:off x="996517" y="5192805"/>
            <a:ext cx="7080437" cy="988763"/>
          </a:xfrm>
          <a:prstGeom prst="rect">
            <a:avLst/>
          </a:prstGeom>
        </p:spPr>
        <p:txBody>
          <a:bodyPr vert="horz" wrap="square" lIns="0" tIns="11206" rIns="0" bIns="0" rtlCol="0">
            <a:spAutoFit/>
          </a:bodyPr>
          <a:lstStyle/>
          <a:p>
            <a:pPr marL="10646" marR="4483" indent="1121" algn="ctr">
              <a:spcBef>
                <a:spcPts val="88"/>
              </a:spcBef>
            </a:pPr>
            <a:r>
              <a:rPr sz="1588" dirty="0">
                <a:latin typeface="Arial MT"/>
                <a:cs typeface="Arial MT"/>
              </a:rPr>
              <a:t>Say </a:t>
            </a:r>
            <a:r>
              <a:rPr sz="1588" spc="-4" dirty="0">
                <a:latin typeface="Arial MT"/>
                <a:cs typeface="Arial MT"/>
              </a:rPr>
              <a:t>we want </a:t>
            </a:r>
            <a:r>
              <a:rPr sz="1588" dirty="0">
                <a:latin typeface="Arial MT"/>
                <a:cs typeface="Arial MT"/>
              </a:rPr>
              <a:t>to </a:t>
            </a:r>
            <a:r>
              <a:rPr sz="1588" spc="-4" dirty="0">
                <a:latin typeface="Arial MT"/>
                <a:cs typeface="Arial MT"/>
              </a:rPr>
              <a:t>plan </a:t>
            </a:r>
            <a:r>
              <a:rPr sz="1588" dirty="0">
                <a:latin typeface="Arial MT"/>
                <a:cs typeface="Arial MT"/>
              </a:rPr>
              <a:t>a </a:t>
            </a:r>
            <a:r>
              <a:rPr sz="1588" spc="-4" dirty="0">
                <a:latin typeface="Arial MT"/>
                <a:cs typeface="Arial MT"/>
              </a:rPr>
              <a:t>path </a:t>
            </a:r>
            <a:r>
              <a:rPr sz="1588" dirty="0">
                <a:latin typeface="Arial MT"/>
                <a:cs typeface="Arial MT"/>
              </a:rPr>
              <a:t>from Arad to Bucharest, </a:t>
            </a:r>
            <a:r>
              <a:rPr sz="1588" spc="-4" dirty="0">
                <a:latin typeface="Arial MT"/>
                <a:cs typeface="Arial MT"/>
              </a:rPr>
              <a:t>and we </a:t>
            </a:r>
            <a:r>
              <a:rPr sz="1588" dirty="0">
                <a:latin typeface="Arial MT"/>
                <a:cs typeface="Arial MT"/>
              </a:rPr>
              <a:t>know the straight </a:t>
            </a:r>
            <a:r>
              <a:rPr sz="1588" spc="4" dirty="0">
                <a:latin typeface="Arial MT"/>
                <a:cs typeface="Arial MT"/>
              </a:rPr>
              <a:t> </a:t>
            </a:r>
            <a:r>
              <a:rPr sz="1588" spc="-4" dirty="0">
                <a:latin typeface="Arial MT"/>
                <a:cs typeface="Arial MT"/>
              </a:rPr>
              <a:t>line distance </a:t>
            </a:r>
            <a:r>
              <a:rPr sz="1588" dirty="0">
                <a:latin typeface="Arial MT"/>
                <a:cs typeface="Arial MT"/>
              </a:rPr>
              <a:t>from </a:t>
            </a:r>
            <a:r>
              <a:rPr sz="1588" spc="-4" dirty="0">
                <a:latin typeface="Arial MT"/>
                <a:cs typeface="Arial MT"/>
              </a:rPr>
              <a:t>each </a:t>
            </a:r>
            <a:r>
              <a:rPr sz="1588" dirty="0">
                <a:latin typeface="Arial MT"/>
                <a:cs typeface="Arial MT"/>
              </a:rPr>
              <a:t>city to </a:t>
            </a:r>
            <a:r>
              <a:rPr sz="1588" spc="-4" dirty="0">
                <a:latin typeface="Arial MT"/>
                <a:cs typeface="Arial MT"/>
              </a:rPr>
              <a:t>our goal.</a:t>
            </a:r>
            <a:r>
              <a:rPr sz="1588" dirty="0">
                <a:latin typeface="Arial MT"/>
                <a:cs typeface="Arial MT"/>
              </a:rPr>
              <a:t> This </a:t>
            </a:r>
            <a:r>
              <a:rPr sz="1588" spc="-4" dirty="0">
                <a:latin typeface="Arial MT"/>
                <a:cs typeface="Arial MT"/>
              </a:rPr>
              <a:t>lets us plan our </a:t>
            </a:r>
            <a:r>
              <a:rPr sz="1588" dirty="0">
                <a:latin typeface="Arial MT"/>
                <a:cs typeface="Arial MT"/>
              </a:rPr>
              <a:t>trip </a:t>
            </a:r>
            <a:r>
              <a:rPr sz="1588" spc="-4" dirty="0">
                <a:latin typeface="Arial MT"/>
                <a:cs typeface="Arial MT"/>
              </a:rPr>
              <a:t>by picking </a:t>
            </a:r>
            <a:r>
              <a:rPr sz="1588" dirty="0">
                <a:latin typeface="Arial MT"/>
                <a:cs typeface="Arial MT"/>
              </a:rPr>
              <a:t> cities </a:t>
            </a:r>
            <a:r>
              <a:rPr sz="1588" spc="-4" dirty="0">
                <a:latin typeface="Arial MT"/>
                <a:cs typeface="Arial MT"/>
              </a:rPr>
              <a:t>at each </a:t>
            </a:r>
            <a:r>
              <a:rPr sz="1588" dirty="0">
                <a:latin typeface="Arial MT"/>
                <a:cs typeface="Arial MT"/>
              </a:rPr>
              <a:t>time </a:t>
            </a:r>
            <a:r>
              <a:rPr sz="1588" spc="-4" dirty="0">
                <a:latin typeface="Arial MT"/>
                <a:cs typeface="Arial MT"/>
              </a:rPr>
              <a:t>point </a:t>
            </a:r>
            <a:r>
              <a:rPr sz="1588" dirty="0">
                <a:latin typeface="Arial MT"/>
                <a:cs typeface="Arial MT"/>
              </a:rPr>
              <a:t>that minimize the </a:t>
            </a:r>
            <a:r>
              <a:rPr sz="1588" spc="-4" dirty="0">
                <a:latin typeface="Arial MT"/>
                <a:cs typeface="Arial MT"/>
              </a:rPr>
              <a:t>distance </a:t>
            </a:r>
            <a:r>
              <a:rPr sz="1588" dirty="0">
                <a:latin typeface="Arial MT"/>
                <a:cs typeface="Arial MT"/>
              </a:rPr>
              <a:t>to </a:t>
            </a:r>
            <a:r>
              <a:rPr sz="1588" spc="-4" dirty="0">
                <a:latin typeface="Arial MT"/>
                <a:cs typeface="Arial MT"/>
              </a:rPr>
              <a:t>our goal </a:t>
            </a:r>
            <a:r>
              <a:rPr sz="1588" dirty="0">
                <a:latin typeface="Arial MT"/>
                <a:cs typeface="Arial MT"/>
              </a:rPr>
              <a:t>(or maximize </a:t>
            </a:r>
            <a:r>
              <a:rPr sz="1588" spc="-4" dirty="0">
                <a:latin typeface="Arial MT"/>
                <a:cs typeface="Arial MT"/>
              </a:rPr>
              <a:t>our </a:t>
            </a:r>
            <a:r>
              <a:rPr sz="1588" spc="-432" dirty="0">
                <a:latin typeface="Arial MT"/>
                <a:cs typeface="Arial MT"/>
              </a:rPr>
              <a:t> </a:t>
            </a:r>
            <a:r>
              <a:rPr sz="1588" dirty="0">
                <a:latin typeface="Arial MT"/>
                <a:cs typeface="Arial MT"/>
              </a:rPr>
              <a:t>heuristic).</a:t>
            </a:r>
            <a:endParaRPr sz="1588">
              <a:latin typeface="Arial MT"/>
              <a:cs typeface="Arial MT"/>
            </a:endParaRPr>
          </a:p>
        </p:txBody>
      </p:sp>
      <p:sp>
        <p:nvSpPr>
          <p:cNvPr id="5" name="object 5"/>
          <p:cNvSpPr txBox="1">
            <a:spLocks noGrp="1"/>
          </p:cNvSpPr>
          <p:nvPr>
            <p:ph type="ftr" sz="quarter" idx="5"/>
          </p:nvPr>
        </p:nvSpPr>
        <p:spPr>
          <a:xfrm>
            <a:off x="840739" y="7071612"/>
            <a:ext cx="1859914"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094"/>
              </a:lnSpc>
            </a:pPr>
            <a:r>
              <a:rPr lang="en-US" spc="-5"/>
              <a:t>CSC384,</a:t>
            </a:r>
            <a:r>
              <a:rPr lang="en-US" spc="-15"/>
              <a:t> </a:t>
            </a:r>
            <a:r>
              <a:rPr lang="en-US" spc="-5"/>
              <a:t>University</a:t>
            </a:r>
            <a:r>
              <a:rPr lang="en-US" spc="-30"/>
              <a:t> </a:t>
            </a:r>
            <a:r>
              <a:rPr lang="en-US" spc="-5"/>
              <a:t>of</a:t>
            </a:r>
            <a:r>
              <a:rPr lang="en-US" spc="-20"/>
              <a:t> </a:t>
            </a:r>
            <a:r>
              <a:rPr lang="en-US" spc="-25"/>
              <a:t>Toronto</a:t>
            </a:r>
            <a:endParaRPr spc="-22"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9631" y="978034"/>
            <a:ext cx="5114365" cy="608286"/>
          </a:xfrm>
          <a:prstGeom prst="rect">
            <a:avLst/>
          </a:prstGeom>
        </p:spPr>
        <p:txBody>
          <a:bodyPr vert="horz" wrap="square" lIns="0" tIns="10646" rIns="0" bIns="0" rtlCol="0" anchor="ctr">
            <a:spAutoFit/>
          </a:bodyPr>
          <a:lstStyle/>
          <a:p>
            <a:pPr marL="11206">
              <a:lnSpc>
                <a:spcPct val="100000"/>
              </a:lnSpc>
              <a:spcBef>
                <a:spcPts val="84"/>
              </a:spcBef>
            </a:pPr>
            <a:r>
              <a:rPr sz="3883" b="1" spc="-4" dirty="0">
                <a:latin typeface="Calibri"/>
                <a:cs typeface="Calibri"/>
              </a:rPr>
              <a:t>Best</a:t>
            </a:r>
            <a:r>
              <a:rPr sz="3883" b="1" spc="-13" dirty="0">
                <a:latin typeface="Calibri"/>
                <a:cs typeface="Calibri"/>
              </a:rPr>
              <a:t> </a:t>
            </a:r>
            <a:r>
              <a:rPr sz="3883" b="1" spc="-4" dirty="0">
                <a:latin typeface="Calibri"/>
                <a:cs typeface="Calibri"/>
              </a:rPr>
              <a:t>first</a:t>
            </a:r>
            <a:r>
              <a:rPr sz="3883" b="1" spc="-18" dirty="0">
                <a:latin typeface="Calibri"/>
                <a:cs typeface="Calibri"/>
              </a:rPr>
              <a:t> </a:t>
            </a:r>
            <a:r>
              <a:rPr sz="3883" b="1" spc="-4" dirty="0">
                <a:latin typeface="Calibri"/>
                <a:cs typeface="Calibri"/>
              </a:rPr>
              <a:t>(greedy)</a:t>
            </a:r>
            <a:r>
              <a:rPr sz="3883" b="1" dirty="0">
                <a:latin typeface="Calibri"/>
                <a:cs typeface="Calibri"/>
              </a:rPr>
              <a:t> </a:t>
            </a:r>
            <a:r>
              <a:rPr sz="3883" b="1" spc="-4" dirty="0">
                <a:latin typeface="Calibri"/>
                <a:cs typeface="Calibri"/>
              </a:rPr>
              <a:t>search</a:t>
            </a:r>
            <a:endParaRPr sz="3883">
              <a:latin typeface="Calibri"/>
              <a:cs typeface="Calibri"/>
            </a:endParaRPr>
          </a:p>
        </p:txBody>
      </p:sp>
      <p:grpSp>
        <p:nvGrpSpPr>
          <p:cNvPr id="3" name="object 3"/>
          <p:cNvGrpSpPr/>
          <p:nvPr/>
        </p:nvGrpSpPr>
        <p:grpSpPr>
          <a:xfrm>
            <a:off x="739588" y="1815353"/>
            <a:ext cx="7556126" cy="3479426"/>
            <a:chOff x="685800" y="2057400"/>
            <a:chExt cx="8563610" cy="3943350"/>
          </a:xfrm>
        </p:grpSpPr>
        <p:pic>
          <p:nvPicPr>
            <p:cNvPr id="4" name="object 4"/>
            <p:cNvPicPr/>
            <p:nvPr/>
          </p:nvPicPr>
          <p:blipFill>
            <a:blip r:embed="rId2" cstate="print"/>
            <a:stretch>
              <a:fillRect/>
            </a:stretch>
          </p:blipFill>
          <p:spPr>
            <a:xfrm>
              <a:off x="685800" y="2590800"/>
              <a:ext cx="6799326" cy="2609850"/>
            </a:xfrm>
            <a:prstGeom prst="rect">
              <a:avLst/>
            </a:prstGeom>
          </p:spPr>
        </p:pic>
        <p:pic>
          <p:nvPicPr>
            <p:cNvPr id="5" name="object 5"/>
            <p:cNvPicPr/>
            <p:nvPr/>
          </p:nvPicPr>
          <p:blipFill>
            <a:blip r:embed="rId3" cstate="print"/>
            <a:stretch>
              <a:fillRect/>
            </a:stretch>
          </p:blipFill>
          <p:spPr>
            <a:xfrm>
              <a:off x="7467600" y="2057400"/>
              <a:ext cx="1781555" cy="3943350"/>
            </a:xfrm>
            <a:prstGeom prst="rect">
              <a:avLst/>
            </a:prstGeom>
          </p:spPr>
        </p:pic>
      </p:grpSp>
      <p:sp>
        <p:nvSpPr>
          <p:cNvPr id="6" name="object 6"/>
          <p:cNvSpPr txBox="1"/>
          <p:nvPr/>
        </p:nvSpPr>
        <p:spPr>
          <a:xfrm>
            <a:off x="1047078" y="5227767"/>
            <a:ext cx="6777317" cy="872641"/>
          </a:xfrm>
          <a:prstGeom prst="rect">
            <a:avLst/>
          </a:prstGeom>
        </p:spPr>
        <p:txBody>
          <a:bodyPr vert="horz" wrap="square" lIns="0" tIns="11206" rIns="0" bIns="0" rtlCol="0">
            <a:spAutoFit/>
          </a:bodyPr>
          <a:lstStyle/>
          <a:p>
            <a:pPr marL="10646" marR="4483" algn="ctr">
              <a:spcBef>
                <a:spcPts val="88"/>
              </a:spcBef>
            </a:pPr>
            <a:r>
              <a:rPr sz="1588" dirty="0">
                <a:latin typeface="Arial MT"/>
                <a:cs typeface="Arial MT"/>
              </a:rPr>
              <a:t>If </a:t>
            </a:r>
            <a:r>
              <a:rPr sz="1588" spc="-4" dirty="0">
                <a:latin typeface="Arial MT"/>
                <a:cs typeface="Arial MT"/>
              </a:rPr>
              <a:t>we only use h(n) </a:t>
            </a:r>
            <a:r>
              <a:rPr sz="1588" dirty="0">
                <a:latin typeface="Arial MT"/>
                <a:cs typeface="Arial MT"/>
              </a:rPr>
              <a:t>to </a:t>
            </a:r>
            <a:r>
              <a:rPr sz="1588" spc="-4" dirty="0">
                <a:latin typeface="Arial MT"/>
                <a:cs typeface="Arial MT"/>
              </a:rPr>
              <a:t>guide our </a:t>
            </a:r>
            <a:r>
              <a:rPr sz="1588" dirty="0">
                <a:latin typeface="Arial MT"/>
                <a:cs typeface="Arial MT"/>
              </a:rPr>
              <a:t>search, the search strategy </a:t>
            </a:r>
            <a:r>
              <a:rPr sz="1588" spc="-4" dirty="0">
                <a:latin typeface="Arial MT"/>
                <a:cs typeface="Arial MT"/>
              </a:rPr>
              <a:t>is </a:t>
            </a:r>
            <a:r>
              <a:rPr sz="1588" dirty="0">
                <a:latin typeface="Arial MT"/>
                <a:cs typeface="Arial MT"/>
              </a:rPr>
              <a:t>called Greedy </a:t>
            </a:r>
            <a:r>
              <a:rPr sz="1588" spc="-437" dirty="0">
                <a:latin typeface="Arial MT"/>
                <a:cs typeface="Arial MT"/>
              </a:rPr>
              <a:t> </a:t>
            </a:r>
            <a:r>
              <a:rPr sz="1588" spc="-4" dirty="0">
                <a:latin typeface="Arial MT"/>
                <a:cs typeface="Arial MT"/>
              </a:rPr>
              <a:t>or</a:t>
            </a:r>
            <a:r>
              <a:rPr sz="1588" spc="-9" dirty="0">
                <a:latin typeface="Arial MT"/>
                <a:cs typeface="Arial MT"/>
              </a:rPr>
              <a:t> </a:t>
            </a:r>
            <a:r>
              <a:rPr sz="1588" dirty="0">
                <a:latin typeface="Arial MT"/>
                <a:cs typeface="Arial MT"/>
              </a:rPr>
              <a:t>Best First Search</a:t>
            </a:r>
            <a:endParaRPr sz="1588">
              <a:latin typeface="Arial MT"/>
              <a:cs typeface="Arial MT"/>
            </a:endParaRPr>
          </a:p>
          <a:p>
            <a:pPr marL="2241" algn="ctr">
              <a:spcBef>
                <a:spcPts val="966"/>
              </a:spcBef>
            </a:pPr>
            <a:r>
              <a:rPr sz="1588" b="1" spc="-4" dirty="0">
                <a:solidFill>
                  <a:srgbClr val="009A00"/>
                </a:solidFill>
                <a:latin typeface="Arial"/>
                <a:cs typeface="Arial"/>
              </a:rPr>
              <a:t>How</a:t>
            </a:r>
            <a:r>
              <a:rPr sz="1588" b="1" spc="-18" dirty="0">
                <a:solidFill>
                  <a:srgbClr val="009A00"/>
                </a:solidFill>
                <a:latin typeface="Arial"/>
                <a:cs typeface="Arial"/>
              </a:rPr>
              <a:t> </a:t>
            </a:r>
            <a:r>
              <a:rPr sz="1588" b="1" spc="-4" dirty="0">
                <a:solidFill>
                  <a:srgbClr val="009A00"/>
                </a:solidFill>
                <a:latin typeface="Arial"/>
                <a:cs typeface="Arial"/>
              </a:rPr>
              <a:t>can</a:t>
            </a:r>
            <a:r>
              <a:rPr sz="1588" b="1" spc="-13" dirty="0">
                <a:solidFill>
                  <a:srgbClr val="009A00"/>
                </a:solidFill>
                <a:latin typeface="Arial"/>
                <a:cs typeface="Arial"/>
              </a:rPr>
              <a:t> </a:t>
            </a:r>
            <a:r>
              <a:rPr sz="1588" b="1" spc="-4" dirty="0">
                <a:solidFill>
                  <a:srgbClr val="009A00"/>
                </a:solidFill>
                <a:latin typeface="Arial"/>
                <a:cs typeface="Arial"/>
              </a:rPr>
              <a:t>it</a:t>
            </a:r>
            <a:r>
              <a:rPr sz="1588" b="1" spc="-13" dirty="0">
                <a:solidFill>
                  <a:srgbClr val="009A00"/>
                </a:solidFill>
                <a:latin typeface="Arial"/>
                <a:cs typeface="Arial"/>
              </a:rPr>
              <a:t> </a:t>
            </a:r>
            <a:r>
              <a:rPr sz="1588" b="1" spc="-4" dirty="0">
                <a:solidFill>
                  <a:srgbClr val="009A00"/>
                </a:solidFill>
                <a:latin typeface="Arial"/>
                <a:cs typeface="Arial"/>
              </a:rPr>
              <a:t>possibly</a:t>
            </a:r>
            <a:r>
              <a:rPr sz="1588" b="1" spc="-9" dirty="0">
                <a:solidFill>
                  <a:srgbClr val="009A00"/>
                </a:solidFill>
                <a:latin typeface="Arial"/>
                <a:cs typeface="Arial"/>
              </a:rPr>
              <a:t> </a:t>
            </a:r>
            <a:r>
              <a:rPr sz="1588" b="1" spc="-4" dirty="0">
                <a:solidFill>
                  <a:srgbClr val="009A00"/>
                </a:solidFill>
                <a:latin typeface="Arial"/>
                <a:cs typeface="Arial"/>
              </a:rPr>
              <a:t>go</a:t>
            </a:r>
            <a:r>
              <a:rPr sz="1588" b="1" spc="-13" dirty="0">
                <a:solidFill>
                  <a:srgbClr val="009A00"/>
                </a:solidFill>
                <a:latin typeface="Arial"/>
                <a:cs typeface="Arial"/>
              </a:rPr>
              <a:t> </a:t>
            </a:r>
            <a:r>
              <a:rPr sz="1588" b="1" spc="-4" dirty="0">
                <a:solidFill>
                  <a:srgbClr val="009A00"/>
                </a:solidFill>
                <a:latin typeface="Arial"/>
                <a:cs typeface="Arial"/>
              </a:rPr>
              <a:t>wrong??</a:t>
            </a:r>
            <a:endParaRPr sz="1588">
              <a:latin typeface="Arial"/>
              <a:cs typeface="Arial"/>
            </a:endParaRPr>
          </a:p>
        </p:txBody>
      </p:sp>
      <p:sp>
        <p:nvSpPr>
          <p:cNvPr id="7" name="object 7"/>
          <p:cNvSpPr txBox="1">
            <a:spLocks noGrp="1"/>
          </p:cNvSpPr>
          <p:nvPr>
            <p:ph type="ftr" sz="quarter" idx="5"/>
          </p:nvPr>
        </p:nvSpPr>
        <p:spPr>
          <a:xfrm>
            <a:off x="840739" y="7071612"/>
            <a:ext cx="1859914"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094"/>
              </a:lnSpc>
            </a:pPr>
            <a:r>
              <a:rPr lang="en-US" spc="-5"/>
              <a:t>CSC384,</a:t>
            </a:r>
            <a:r>
              <a:rPr lang="en-US" spc="-15"/>
              <a:t> </a:t>
            </a:r>
            <a:r>
              <a:rPr lang="en-US" spc="-5"/>
              <a:t>University</a:t>
            </a:r>
            <a:r>
              <a:rPr lang="en-US" spc="-30"/>
              <a:t> </a:t>
            </a:r>
            <a:r>
              <a:rPr lang="en-US" spc="-5"/>
              <a:t>of</a:t>
            </a:r>
            <a:r>
              <a:rPr lang="en-US" spc="-20"/>
              <a:t> </a:t>
            </a:r>
            <a:r>
              <a:rPr lang="en-US" spc="-25"/>
              <a:t>Toronto</a:t>
            </a:r>
            <a:endParaRPr spc="-22"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9631" y="978034"/>
            <a:ext cx="5114365" cy="608286"/>
          </a:xfrm>
          <a:prstGeom prst="rect">
            <a:avLst/>
          </a:prstGeom>
        </p:spPr>
        <p:txBody>
          <a:bodyPr vert="horz" wrap="square" lIns="0" tIns="10646" rIns="0" bIns="0" rtlCol="0" anchor="ctr">
            <a:spAutoFit/>
          </a:bodyPr>
          <a:lstStyle/>
          <a:p>
            <a:pPr marL="11206">
              <a:lnSpc>
                <a:spcPct val="100000"/>
              </a:lnSpc>
              <a:spcBef>
                <a:spcPts val="84"/>
              </a:spcBef>
            </a:pPr>
            <a:r>
              <a:rPr sz="3883" b="1" spc="-4" dirty="0">
                <a:latin typeface="Calibri"/>
                <a:cs typeface="Calibri"/>
              </a:rPr>
              <a:t>Best</a:t>
            </a:r>
            <a:r>
              <a:rPr sz="3883" b="1" spc="-13" dirty="0">
                <a:latin typeface="Calibri"/>
                <a:cs typeface="Calibri"/>
              </a:rPr>
              <a:t> </a:t>
            </a:r>
            <a:r>
              <a:rPr sz="3883" b="1" spc="-4" dirty="0">
                <a:latin typeface="Calibri"/>
                <a:cs typeface="Calibri"/>
              </a:rPr>
              <a:t>first</a:t>
            </a:r>
            <a:r>
              <a:rPr sz="3883" b="1" spc="-18" dirty="0">
                <a:latin typeface="Calibri"/>
                <a:cs typeface="Calibri"/>
              </a:rPr>
              <a:t> </a:t>
            </a:r>
            <a:r>
              <a:rPr sz="3883" b="1" spc="-4" dirty="0">
                <a:latin typeface="Calibri"/>
                <a:cs typeface="Calibri"/>
              </a:rPr>
              <a:t>(greedy)</a:t>
            </a:r>
            <a:r>
              <a:rPr sz="3883" b="1" dirty="0">
                <a:latin typeface="Calibri"/>
                <a:cs typeface="Calibri"/>
              </a:rPr>
              <a:t> </a:t>
            </a:r>
            <a:r>
              <a:rPr sz="3883" b="1" spc="-4" dirty="0">
                <a:latin typeface="Calibri"/>
                <a:cs typeface="Calibri"/>
              </a:rPr>
              <a:t>search</a:t>
            </a:r>
            <a:endParaRPr sz="3883">
              <a:latin typeface="Calibri"/>
              <a:cs typeface="Calibri"/>
            </a:endParaRPr>
          </a:p>
        </p:txBody>
      </p:sp>
      <p:sp>
        <p:nvSpPr>
          <p:cNvPr id="3" name="object 3"/>
          <p:cNvSpPr txBox="1"/>
          <p:nvPr/>
        </p:nvSpPr>
        <p:spPr>
          <a:xfrm>
            <a:off x="1159360" y="5535704"/>
            <a:ext cx="6556562" cy="500039"/>
          </a:xfrm>
          <a:prstGeom prst="rect">
            <a:avLst/>
          </a:prstGeom>
        </p:spPr>
        <p:txBody>
          <a:bodyPr vert="horz" wrap="square" lIns="0" tIns="11206" rIns="0" bIns="0" rtlCol="0">
            <a:spAutoFit/>
          </a:bodyPr>
          <a:lstStyle/>
          <a:p>
            <a:pPr marL="1422663" marR="4483" indent="-1412016">
              <a:spcBef>
                <a:spcPts val="88"/>
              </a:spcBef>
              <a:tabLst>
                <a:tab pos="3507068" algn="l"/>
              </a:tabLst>
            </a:pPr>
            <a:r>
              <a:rPr sz="1588" b="1" dirty="0">
                <a:latin typeface="Arial"/>
                <a:cs typeface="Arial"/>
              </a:rPr>
              <a:t>In </a:t>
            </a:r>
            <a:r>
              <a:rPr sz="1588" b="1" spc="-4" dirty="0">
                <a:latin typeface="Arial"/>
                <a:cs typeface="Arial"/>
              </a:rPr>
              <a:t>red </a:t>
            </a:r>
            <a:r>
              <a:rPr sz="1588" b="1" dirty="0">
                <a:latin typeface="Arial"/>
                <a:cs typeface="Arial"/>
              </a:rPr>
              <a:t>is the path we </a:t>
            </a:r>
            <a:r>
              <a:rPr sz="1588" b="1" spc="-4" dirty="0">
                <a:latin typeface="Arial"/>
                <a:cs typeface="Arial"/>
              </a:rPr>
              <a:t>selected.</a:t>
            </a:r>
            <a:r>
              <a:rPr sz="1588" b="1" dirty="0">
                <a:latin typeface="Arial"/>
                <a:cs typeface="Arial"/>
              </a:rPr>
              <a:t> In green is </a:t>
            </a:r>
            <a:r>
              <a:rPr sz="1588" b="1" spc="-4" dirty="0">
                <a:latin typeface="Arial"/>
                <a:cs typeface="Arial"/>
              </a:rPr>
              <a:t>the shortest </a:t>
            </a:r>
            <a:r>
              <a:rPr sz="1588" b="1" dirty="0">
                <a:latin typeface="Arial"/>
                <a:cs typeface="Arial"/>
              </a:rPr>
              <a:t>path between </a:t>
            </a:r>
            <a:r>
              <a:rPr sz="1588" b="1" spc="-432" dirty="0">
                <a:latin typeface="Arial"/>
                <a:cs typeface="Arial"/>
              </a:rPr>
              <a:t> </a:t>
            </a:r>
            <a:r>
              <a:rPr sz="1588" b="1" spc="-4" dirty="0">
                <a:latin typeface="Arial"/>
                <a:cs typeface="Arial"/>
              </a:rPr>
              <a:t>Arad and</a:t>
            </a:r>
            <a:r>
              <a:rPr sz="1588" b="1" dirty="0">
                <a:latin typeface="Arial"/>
                <a:cs typeface="Arial"/>
              </a:rPr>
              <a:t> </a:t>
            </a:r>
            <a:r>
              <a:rPr sz="1588" b="1" spc="-4" dirty="0">
                <a:latin typeface="Arial"/>
                <a:cs typeface="Arial"/>
              </a:rPr>
              <a:t>Bucharest.	</a:t>
            </a:r>
            <a:r>
              <a:rPr sz="1588" b="1" dirty="0">
                <a:solidFill>
                  <a:srgbClr val="009A00"/>
                </a:solidFill>
                <a:latin typeface="Arial"/>
                <a:cs typeface="Arial"/>
              </a:rPr>
              <a:t>What</a:t>
            </a:r>
            <a:r>
              <a:rPr sz="1588" b="1" spc="-4" dirty="0">
                <a:solidFill>
                  <a:srgbClr val="009A00"/>
                </a:solidFill>
                <a:latin typeface="Arial"/>
                <a:cs typeface="Arial"/>
              </a:rPr>
              <a:t> </a:t>
            </a:r>
            <a:r>
              <a:rPr sz="1588" b="1" dirty="0">
                <a:solidFill>
                  <a:srgbClr val="009A00"/>
                </a:solidFill>
                <a:latin typeface="Arial"/>
                <a:cs typeface="Arial"/>
              </a:rPr>
              <a:t>happened?</a:t>
            </a:r>
            <a:endParaRPr sz="1588">
              <a:latin typeface="Arial"/>
              <a:cs typeface="Arial"/>
            </a:endParaRPr>
          </a:p>
        </p:txBody>
      </p:sp>
      <p:pic>
        <p:nvPicPr>
          <p:cNvPr id="4" name="object 4"/>
          <p:cNvPicPr/>
          <p:nvPr/>
        </p:nvPicPr>
        <p:blipFill>
          <a:blip r:embed="rId2" cstate="print"/>
          <a:stretch>
            <a:fillRect/>
          </a:stretch>
        </p:blipFill>
        <p:spPr>
          <a:xfrm>
            <a:off x="1132243" y="1639195"/>
            <a:ext cx="6881532" cy="3874098"/>
          </a:xfrm>
          <a:prstGeom prst="rect">
            <a:avLst/>
          </a:prstGeom>
        </p:spPr>
      </p:pic>
      <p:sp>
        <p:nvSpPr>
          <p:cNvPr id="5" name="object 5"/>
          <p:cNvSpPr txBox="1">
            <a:spLocks noGrp="1"/>
          </p:cNvSpPr>
          <p:nvPr>
            <p:ph type="ftr" sz="quarter" idx="5"/>
          </p:nvPr>
        </p:nvSpPr>
        <p:spPr>
          <a:xfrm>
            <a:off x="840739" y="7071612"/>
            <a:ext cx="1859914"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tx1"/>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a:lnSpc>
                <a:spcPts val="1094"/>
              </a:lnSpc>
            </a:pPr>
            <a:r>
              <a:rPr lang="en-US" spc="-5"/>
              <a:t>CSC384,</a:t>
            </a:r>
            <a:r>
              <a:rPr lang="en-US" spc="-15"/>
              <a:t> </a:t>
            </a:r>
            <a:r>
              <a:rPr lang="en-US" spc="-5"/>
              <a:t>University</a:t>
            </a:r>
            <a:r>
              <a:rPr lang="en-US" spc="-30"/>
              <a:t> </a:t>
            </a:r>
            <a:r>
              <a:rPr lang="en-US" spc="-5"/>
              <a:t>of</a:t>
            </a:r>
            <a:r>
              <a:rPr lang="en-US" spc="-20"/>
              <a:t> </a:t>
            </a:r>
            <a:r>
              <a:rPr lang="en-US" spc="-25"/>
              <a:t>Toronto</a:t>
            </a:r>
            <a:endParaRPr spc="-22"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621" y="1371600"/>
            <a:ext cx="7886700" cy="4267200"/>
          </a:xfrm>
        </p:spPr>
        <p:txBody>
          <a:bodyPr>
            <a:normAutofit/>
          </a:bodyPr>
          <a:lstStyle/>
          <a:p>
            <a:pPr>
              <a:buNone/>
            </a:pPr>
            <a:r>
              <a:rPr lang="en-US" sz="2400" b="1" dirty="0">
                <a:latin typeface="Segoe UI" panose="020B0502040204020203" pitchFamily="34" charset="0"/>
                <a:ea typeface="Verdana" pitchFamily="34" charset="0"/>
                <a:cs typeface="Segoe UI" panose="020B0502040204020203" pitchFamily="34" charset="0"/>
              </a:rPr>
              <a:t>Advantages:</a:t>
            </a:r>
          </a:p>
          <a:p>
            <a:pPr lvl="0"/>
            <a:r>
              <a:rPr lang="en-US" sz="1800" dirty="0">
                <a:latin typeface="Segoe UI" panose="020B0502040204020203" pitchFamily="34" charset="0"/>
                <a:ea typeface="Verdana" pitchFamily="34" charset="0"/>
                <a:cs typeface="Segoe UI" panose="020B0502040204020203" pitchFamily="34" charset="0"/>
              </a:rPr>
              <a:t>Best first search can </a:t>
            </a:r>
            <a:r>
              <a:rPr lang="en-US" sz="1800" dirty="0">
                <a:highlight>
                  <a:srgbClr val="00FFFF"/>
                </a:highlight>
                <a:latin typeface="Segoe UI" panose="020B0502040204020203" pitchFamily="34" charset="0"/>
                <a:ea typeface="Verdana" pitchFamily="34" charset="0"/>
                <a:cs typeface="Segoe UI" panose="020B0502040204020203" pitchFamily="34" charset="0"/>
              </a:rPr>
              <a:t>switch</a:t>
            </a:r>
            <a:r>
              <a:rPr lang="en-US" sz="1800" dirty="0">
                <a:latin typeface="Segoe UI" panose="020B0502040204020203" pitchFamily="34" charset="0"/>
                <a:ea typeface="Verdana" pitchFamily="34" charset="0"/>
                <a:cs typeface="Segoe UI" panose="020B0502040204020203" pitchFamily="34" charset="0"/>
              </a:rPr>
              <a:t> between BFS and DFS by gaining the </a:t>
            </a:r>
            <a:r>
              <a:rPr lang="en-US" sz="1800" dirty="0">
                <a:highlight>
                  <a:srgbClr val="00FFFF"/>
                </a:highlight>
                <a:latin typeface="Segoe UI" panose="020B0502040204020203" pitchFamily="34" charset="0"/>
                <a:ea typeface="Verdana" pitchFamily="34" charset="0"/>
                <a:cs typeface="Segoe UI" panose="020B0502040204020203" pitchFamily="34" charset="0"/>
              </a:rPr>
              <a:t>advantages</a:t>
            </a:r>
            <a:r>
              <a:rPr lang="en-US" sz="1800" dirty="0">
                <a:latin typeface="Segoe UI" panose="020B0502040204020203" pitchFamily="34" charset="0"/>
                <a:ea typeface="Verdana" pitchFamily="34" charset="0"/>
                <a:cs typeface="Segoe UI" panose="020B0502040204020203" pitchFamily="34" charset="0"/>
              </a:rPr>
              <a:t> of both the algorithms.</a:t>
            </a:r>
          </a:p>
          <a:p>
            <a:pPr lvl="0"/>
            <a:r>
              <a:rPr lang="en-US" sz="1800" dirty="0">
                <a:latin typeface="Segoe UI" panose="020B0502040204020203" pitchFamily="34" charset="0"/>
                <a:ea typeface="Verdana" pitchFamily="34" charset="0"/>
                <a:cs typeface="Segoe UI" panose="020B0502040204020203" pitchFamily="34" charset="0"/>
              </a:rPr>
              <a:t>This algorithm is </a:t>
            </a:r>
            <a:r>
              <a:rPr lang="en-US" sz="1800" dirty="0">
                <a:highlight>
                  <a:srgbClr val="00FFFF"/>
                </a:highlight>
                <a:latin typeface="Segoe UI" panose="020B0502040204020203" pitchFamily="34" charset="0"/>
                <a:ea typeface="Verdana" pitchFamily="34" charset="0"/>
                <a:cs typeface="Segoe UI" panose="020B0502040204020203" pitchFamily="34" charset="0"/>
              </a:rPr>
              <a:t>more efficient</a:t>
            </a:r>
            <a:r>
              <a:rPr lang="en-US" sz="1800" dirty="0">
                <a:latin typeface="Segoe UI" panose="020B0502040204020203" pitchFamily="34" charset="0"/>
                <a:ea typeface="Verdana" pitchFamily="34" charset="0"/>
                <a:cs typeface="Segoe UI" panose="020B0502040204020203" pitchFamily="34" charset="0"/>
              </a:rPr>
              <a:t> than BFS and DFS algorithms.</a:t>
            </a:r>
          </a:p>
          <a:p>
            <a:pPr>
              <a:buNone/>
            </a:pPr>
            <a:r>
              <a:rPr lang="en-US" sz="2400" b="1" dirty="0">
                <a:latin typeface="Segoe UI" panose="020B0502040204020203" pitchFamily="34" charset="0"/>
                <a:ea typeface="Verdana" pitchFamily="34" charset="0"/>
                <a:cs typeface="Segoe UI" panose="020B0502040204020203" pitchFamily="34" charset="0"/>
              </a:rPr>
              <a:t>	</a:t>
            </a:r>
          </a:p>
          <a:p>
            <a:pPr>
              <a:buNone/>
            </a:pPr>
            <a:r>
              <a:rPr lang="en-US" sz="2400" b="1" dirty="0">
                <a:latin typeface="Segoe UI" panose="020B0502040204020203" pitchFamily="34" charset="0"/>
                <a:ea typeface="Verdana" pitchFamily="34" charset="0"/>
                <a:cs typeface="Segoe UI" panose="020B0502040204020203" pitchFamily="34" charset="0"/>
              </a:rPr>
              <a:t>Disadvantages:</a:t>
            </a:r>
          </a:p>
          <a:p>
            <a:pPr lvl="0"/>
            <a:r>
              <a:rPr lang="en-US" sz="1800" dirty="0">
                <a:latin typeface="Segoe UI" panose="020B0502040204020203" pitchFamily="34" charset="0"/>
                <a:ea typeface="Verdana" pitchFamily="34" charset="0"/>
                <a:cs typeface="Segoe UI" panose="020B0502040204020203" pitchFamily="34" charset="0"/>
              </a:rPr>
              <a:t>It can behave as an </a:t>
            </a:r>
            <a:r>
              <a:rPr lang="en-US" sz="1800" dirty="0">
                <a:highlight>
                  <a:srgbClr val="FFFF00"/>
                </a:highlight>
                <a:latin typeface="Segoe UI" panose="020B0502040204020203" pitchFamily="34" charset="0"/>
                <a:ea typeface="Verdana" pitchFamily="34" charset="0"/>
                <a:cs typeface="Segoe UI" panose="020B0502040204020203" pitchFamily="34" charset="0"/>
              </a:rPr>
              <a:t>unguided depth-first</a:t>
            </a:r>
            <a:r>
              <a:rPr lang="en-US" sz="1800" dirty="0">
                <a:latin typeface="Segoe UI" panose="020B0502040204020203" pitchFamily="34" charset="0"/>
                <a:ea typeface="Verdana" pitchFamily="34" charset="0"/>
                <a:cs typeface="Segoe UI" panose="020B0502040204020203" pitchFamily="34" charset="0"/>
              </a:rPr>
              <a:t> search in the worst case scenario.</a:t>
            </a:r>
          </a:p>
          <a:p>
            <a:pPr lvl="0"/>
            <a:r>
              <a:rPr lang="en-US" sz="1800" dirty="0">
                <a:latin typeface="Segoe UI" panose="020B0502040204020203" pitchFamily="34" charset="0"/>
                <a:ea typeface="Verdana" pitchFamily="34" charset="0"/>
                <a:cs typeface="Segoe UI" panose="020B0502040204020203" pitchFamily="34" charset="0"/>
              </a:rPr>
              <a:t>It can get </a:t>
            </a:r>
            <a:r>
              <a:rPr lang="en-US" sz="1800" dirty="0">
                <a:highlight>
                  <a:srgbClr val="FFFF00"/>
                </a:highlight>
                <a:latin typeface="Segoe UI" panose="020B0502040204020203" pitchFamily="34" charset="0"/>
                <a:ea typeface="Verdana" pitchFamily="34" charset="0"/>
                <a:cs typeface="Segoe UI" panose="020B0502040204020203" pitchFamily="34" charset="0"/>
              </a:rPr>
              <a:t>stuck</a:t>
            </a:r>
            <a:r>
              <a:rPr lang="en-US" sz="1800" dirty="0">
                <a:latin typeface="Segoe UI" panose="020B0502040204020203" pitchFamily="34" charset="0"/>
                <a:ea typeface="Verdana" pitchFamily="34" charset="0"/>
                <a:cs typeface="Segoe UI" panose="020B0502040204020203" pitchFamily="34" charset="0"/>
              </a:rPr>
              <a:t> in a loop as DFS.</a:t>
            </a:r>
          </a:p>
          <a:p>
            <a:pPr lvl="0"/>
            <a:r>
              <a:rPr lang="en-US" sz="1800" dirty="0">
                <a:latin typeface="Segoe UI" panose="020B0502040204020203" pitchFamily="34" charset="0"/>
                <a:ea typeface="Verdana" pitchFamily="34" charset="0"/>
                <a:cs typeface="Segoe UI" panose="020B0502040204020203" pitchFamily="34" charset="0"/>
              </a:rPr>
              <a:t>This algorithm is not </a:t>
            </a:r>
            <a:r>
              <a:rPr lang="en-US" sz="1800" dirty="0">
                <a:highlight>
                  <a:srgbClr val="FFFF00"/>
                </a:highlight>
                <a:latin typeface="Segoe UI" panose="020B0502040204020203" pitchFamily="34" charset="0"/>
                <a:ea typeface="Verdana" pitchFamily="34" charset="0"/>
                <a:cs typeface="Segoe UI" panose="020B0502040204020203" pitchFamily="34" charset="0"/>
              </a:rPr>
              <a:t>optimal</a:t>
            </a:r>
            <a:r>
              <a:rPr lang="en-US" sz="1800" dirty="0">
                <a:latin typeface="Segoe UI" panose="020B0502040204020203" pitchFamily="34" charset="0"/>
                <a:ea typeface="Verdana" pitchFamily="34" charset="0"/>
                <a:cs typeface="Segoe UI" panose="020B0502040204020203" pitchFamily="34" charset="0"/>
              </a:rPr>
              <a:t>.</a:t>
            </a:r>
          </a:p>
          <a:p>
            <a:pPr marL="0" indent="0">
              <a:buNone/>
            </a:pPr>
            <a:endParaRPr lang="en-US"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5C1A5D70-87A8-48AE-8F3C-281895C76D5E}"/>
              </a:ext>
            </a:extLst>
          </p:cNvPr>
          <p:cNvSpPr>
            <a:spLocks noGrp="1"/>
          </p:cNvSpPr>
          <p:nvPr>
            <p:ph type="title"/>
          </p:nvPr>
        </p:nvSpPr>
        <p:spPr>
          <a:xfrm>
            <a:off x="628650" y="365127"/>
            <a:ext cx="7886700" cy="7778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Best First Search</a:t>
            </a:r>
          </a:p>
        </p:txBody>
      </p:sp>
      <p:pic>
        <p:nvPicPr>
          <p:cNvPr id="6" name="Picture 5">
            <a:extLst>
              <a:ext uri="{FF2B5EF4-FFF2-40B4-BE49-F238E27FC236}">
                <a16:creationId xmlns:a16="http://schemas.microsoft.com/office/drawing/2014/main" id="{2419E3A7-3989-4B99-8A91-F9BB96DA747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839200" cy="533400"/>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66800"/>
            <a:ext cx="8229600" cy="5562600"/>
          </a:xfrm>
        </p:spPr>
        <p:txBody>
          <a:bodyPr>
            <a:normAutofit lnSpcReduction="10000"/>
          </a:bodyPr>
          <a:lstStyle/>
          <a:p>
            <a:r>
              <a:rPr lang="en-US" sz="1800" u="sng" dirty="0">
                <a:latin typeface="Segoe UI" panose="020B0502040204020203" pitchFamily="34" charset="0"/>
                <a:ea typeface="Verdana" pitchFamily="34" charset="0"/>
                <a:cs typeface="Segoe UI" panose="020B0502040204020203" pitchFamily="34" charset="0"/>
              </a:rPr>
              <a:t>A* search</a:t>
            </a:r>
            <a:r>
              <a:rPr lang="en-US" sz="1800" dirty="0">
                <a:latin typeface="Segoe UI" panose="020B0502040204020203" pitchFamily="34" charset="0"/>
                <a:ea typeface="Verdana" pitchFamily="34" charset="0"/>
                <a:cs typeface="Segoe UI" panose="020B0502040204020203" pitchFamily="34" charset="0"/>
              </a:rPr>
              <a:t> is the most commonly known form of </a:t>
            </a:r>
            <a:r>
              <a:rPr lang="en-US" sz="1800" u="sng" dirty="0">
                <a:latin typeface="Segoe UI" panose="020B0502040204020203" pitchFamily="34" charset="0"/>
                <a:ea typeface="Verdana" pitchFamily="34" charset="0"/>
                <a:cs typeface="Segoe UI" panose="020B0502040204020203" pitchFamily="34" charset="0"/>
              </a:rPr>
              <a:t>best-first search</a:t>
            </a:r>
            <a:r>
              <a:rPr lang="en-US" sz="1800" dirty="0">
                <a:latin typeface="Segoe UI" panose="020B0502040204020203" pitchFamily="34" charset="0"/>
                <a:ea typeface="Verdana" pitchFamily="34" charset="0"/>
                <a:cs typeface="Segoe UI" panose="020B0502040204020203" pitchFamily="34" charset="0"/>
              </a:rPr>
              <a:t>. </a:t>
            </a:r>
          </a:p>
          <a:p>
            <a:r>
              <a:rPr lang="en-US" sz="1800" dirty="0">
                <a:latin typeface="Segoe UI" panose="020B0502040204020203" pitchFamily="34" charset="0"/>
                <a:ea typeface="Verdana" pitchFamily="34" charset="0"/>
                <a:cs typeface="Segoe UI" panose="020B0502040204020203" pitchFamily="34" charset="0"/>
              </a:rPr>
              <a:t>It uses heuristic function </a:t>
            </a:r>
            <a:r>
              <a:rPr lang="en-US" sz="1800" dirty="0">
                <a:highlight>
                  <a:srgbClr val="00FFFF"/>
                </a:highlight>
                <a:latin typeface="Segoe UI" panose="020B0502040204020203" pitchFamily="34" charset="0"/>
                <a:ea typeface="Verdana" pitchFamily="34" charset="0"/>
                <a:cs typeface="Segoe UI" panose="020B0502040204020203" pitchFamily="34" charset="0"/>
              </a:rPr>
              <a:t>h(n)</a:t>
            </a:r>
            <a:r>
              <a:rPr lang="en-US" sz="1800" dirty="0">
                <a:latin typeface="Segoe UI" panose="020B0502040204020203" pitchFamily="34" charset="0"/>
                <a:ea typeface="Verdana" pitchFamily="34" charset="0"/>
                <a:cs typeface="Segoe UI" panose="020B0502040204020203" pitchFamily="34" charset="0"/>
              </a:rPr>
              <a:t>, and cost to reach the node n from the start state </a:t>
            </a:r>
            <a:r>
              <a:rPr lang="en-US" sz="1800" dirty="0">
                <a:highlight>
                  <a:srgbClr val="00FFFF"/>
                </a:highlight>
                <a:latin typeface="Segoe UI" panose="020B0502040204020203" pitchFamily="34" charset="0"/>
                <a:ea typeface="Verdana" pitchFamily="34" charset="0"/>
                <a:cs typeface="Segoe UI" panose="020B0502040204020203" pitchFamily="34" charset="0"/>
              </a:rPr>
              <a:t>g(n)</a:t>
            </a:r>
            <a:r>
              <a:rPr lang="en-US" sz="1800" dirty="0">
                <a:latin typeface="Segoe UI" panose="020B0502040204020203" pitchFamily="34" charset="0"/>
                <a:ea typeface="Verdana" pitchFamily="34" charset="0"/>
                <a:cs typeface="Segoe UI" panose="020B0502040204020203" pitchFamily="34" charset="0"/>
              </a:rPr>
              <a:t>.  </a:t>
            </a:r>
          </a:p>
          <a:p>
            <a:r>
              <a:rPr lang="en-US" sz="1800" dirty="0">
                <a:latin typeface="Segoe UI" panose="020B0502040204020203" pitchFamily="34" charset="0"/>
                <a:ea typeface="Verdana" pitchFamily="34" charset="0"/>
                <a:cs typeface="Segoe UI" panose="020B0502040204020203" pitchFamily="34" charset="0"/>
              </a:rPr>
              <a:t>A* algorithm is similar to </a:t>
            </a:r>
            <a:r>
              <a:rPr lang="en-US" sz="1800" dirty="0">
                <a:highlight>
                  <a:srgbClr val="00FFFF"/>
                </a:highlight>
                <a:latin typeface="Segoe UI" panose="020B0502040204020203" pitchFamily="34" charset="0"/>
                <a:ea typeface="Verdana" pitchFamily="34" charset="0"/>
                <a:cs typeface="Segoe UI" panose="020B0502040204020203" pitchFamily="34" charset="0"/>
              </a:rPr>
              <a:t>UCS</a:t>
            </a:r>
            <a:r>
              <a:rPr lang="en-US" sz="1800" dirty="0">
                <a:latin typeface="Segoe UI" panose="020B0502040204020203" pitchFamily="34" charset="0"/>
                <a:ea typeface="Verdana" pitchFamily="34" charset="0"/>
                <a:cs typeface="Segoe UI" panose="020B0502040204020203" pitchFamily="34" charset="0"/>
              </a:rPr>
              <a:t> except that it uses </a:t>
            </a:r>
            <a:r>
              <a:rPr lang="en-US" sz="1800" dirty="0">
                <a:highlight>
                  <a:srgbClr val="FFFF00"/>
                </a:highlight>
                <a:latin typeface="Segoe UI" panose="020B0502040204020203" pitchFamily="34" charset="0"/>
                <a:ea typeface="Verdana" pitchFamily="34" charset="0"/>
                <a:cs typeface="Segoe UI" panose="020B0502040204020203" pitchFamily="34" charset="0"/>
              </a:rPr>
              <a:t>g(n)+h(n) </a:t>
            </a:r>
            <a:r>
              <a:rPr lang="en-US" sz="1800" dirty="0">
                <a:latin typeface="Segoe UI" panose="020B0502040204020203" pitchFamily="34" charset="0"/>
                <a:ea typeface="Verdana" pitchFamily="34" charset="0"/>
                <a:cs typeface="Segoe UI" panose="020B0502040204020203" pitchFamily="34" charset="0"/>
              </a:rPr>
              <a:t>instead of </a:t>
            </a:r>
            <a:r>
              <a:rPr lang="en-US" sz="1800" dirty="0">
                <a:highlight>
                  <a:srgbClr val="00FFFF"/>
                </a:highlight>
                <a:latin typeface="Segoe UI" panose="020B0502040204020203" pitchFamily="34" charset="0"/>
                <a:ea typeface="Verdana" pitchFamily="34" charset="0"/>
                <a:cs typeface="Segoe UI" panose="020B0502040204020203" pitchFamily="34" charset="0"/>
              </a:rPr>
              <a:t>g(n)</a:t>
            </a:r>
            <a:r>
              <a:rPr lang="en-US" sz="1800" dirty="0">
                <a:latin typeface="Segoe UI" panose="020B0502040204020203" pitchFamily="34" charset="0"/>
                <a:ea typeface="Verdana" pitchFamily="34" charset="0"/>
                <a:cs typeface="Segoe UI" panose="020B0502040204020203" pitchFamily="34" charset="0"/>
              </a:rPr>
              <a:t>.</a:t>
            </a:r>
          </a:p>
          <a:p>
            <a:r>
              <a:rPr lang="en-US" sz="1800" dirty="0">
                <a:latin typeface="Segoe UI" panose="020B0502040204020203" pitchFamily="34" charset="0"/>
                <a:ea typeface="Verdana" pitchFamily="34" charset="0"/>
                <a:cs typeface="Segoe UI" panose="020B0502040204020203" pitchFamily="34" charset="0"/>
              </a:rPr>
              <a:t>In A* search algorithm, we use search heuristic as well as the cost to reach the node. Hence we can </a:t>
            </a:r>
            <a:r>
              <a:rPr lang="en-US" sz="1800" dirty="0">
                <a:highlight>
                  <a:srgbClr val="FFFF00"/>
                </a:highlight>
                <a:latin typeface="Segoe UI" panose="020B0502040204020203" pitchFamily="34" charset="0"/>
                <a:ea typeface="Verdana" pitchFamily="34" charset="0"/>
                <a:cs typeface="Segoe UI" panose="020B0502040204020203" pitchFamily="34" charset="0"/>
              </a:rPr>
              <a:t>combine both costs </a:t>
            </a:r>
            <a:r>
              <a:rPr lang="en-US" sz="1800" dirty="0">
                <a:latin typeface="Segoe UI" panose="020B0502040204020203" pitchFamily="34" charset="0"/>
                <a:ea typeface="Verdana" pitchFamily="34" charset="0"/>
                <a:cs typeface="Segoe UI" panose="020B0502040204020203" pitchFamily="34" charset="0"/>
              </a:rPr>
              <a:t>, this sum is called as a </a:t>
            </a:r>
            <a:r>
              <a:rPr lang="en-US" sz="1800" dirty="0">
                <a:highlight>
                  <a:srgbClr val="00FF00"/>
                </a:highlight>
                <a:latin typeface="Segoe UI" panose="020B0502040204020203" pitchFamily="34" charset="0"/>
                <a:ea typeface="Verdana" pitchFamily="34" charset="0"/>
                <a:cs typeface="Segoe UI" panose="020B0502040204020203" pitchFamily="34" charset="0"/>
              </a:rPr>
              <a:t>fitness number</a:t>
            </a:r>
            <a:r>
              <a:rPr lang="en-US" sz="1800" dirty="0">
                <a:latin typeface="Segoe UI" panose="020B0502040204020203" pitchFamily="34" charset="0"/>
                <a:ea typeface="Verdana" pitchFamily="34" charset="0"/>
                <a:cs typeface="Segoe UI" panose="020B0502040204020203" pitchFamily="34" charset="0"/>
              </a:rPr>
              <a:t>.</a:t>
            </a:r>
          </a:p>
          <a:p>
            <a:endParaRPr lang="en-US" sz="1800" dirty="0">
              <a:latin typeface="Segoe UI" panose="020B0502040204020203" pitchFamily="34" charset="0"/>
              <a:ea typeface="Verdana" pitchFamily="34" charset="0"/>
              <a:cs typeface="Segoe UI" panose="020B0502040204020203" pitchFamily="34" charset="0"/>
            </a:endParaRPr>
          </a:p>
          <a:p>
            <a:pPr marL="0" indent="0">
              <a:buNone/>
            </a:pPr>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pPr marL="0" indent="0">
              <a:buNone/>
            </a:pPr>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pPr marL="0" indent="0">
              <a:buNone/>
            </a:pPr>
            <a:endParaRPr lang="en-US" sz="1800" dirty="0">
              <a:latin typeface="Segoe UI" panose="020B0502040204020203" pitchFamily="34" charset="0"/>
              <a:ea typeface="Verdana" pitchFamily="34" charset="0"/>
              <a:cs typeface="Segoe UI" panose="020B0502040204020203" pitchFamily="34" charset="0"/>
            </a:endParaRPr>
          </a:p>
          <a:p>
            <a:pPr>
              <a:lnSpc>
                <a:spcPct val="110000"/>
              </a:lnSpc>
            </a:pP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At each point in the search space, only those node is expanded which have the </a:t>
            </a:r>
            <a:r>
              <a:rPr lang="en-US" sz="1800" dirty="0">
                <a:effectLst>
                  <a:outerShdw blurRad="38100" dist="38100" dir="2700000" algn="tl">
                    <a:srgbClr val="000000">
                      <a:alpha val="43137"/>
                    </a:srgbClr>
                  </a:outerShdw>
                </a:effectLst>
                <a:highlight>
                  <a:srgbClr val="00FF00"/>
                </a:highlight>
                <a:latin typeface="Segoe UI" panose="020B0502040204020203" pitchFamily="34" charset="0"/>
                <a:ea typeface="Verdana" pitchFamily="34" charset="0"/>
                <a:cs typeface="Segoe UI" panose="020B0502040204020203" pitchFamily="34" charset="0"/>
              </a:rPr>
              <a:t>lowest value of f(n) </a:t>
            </a: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and the algorithm terminates when the goal node is found.</a:t>
            </a:r>
          </a:p>
          <a:p>
            <a:endParaRPr lang="en-US" sz="3600" dirty="0">
              <a:latin typeface="Segoe UI" panose="020B0502040204020203" pitchFamily="34" charset="0"/>
              <a:cs typeface="Segoe UI" panose="020B0502040204020203" pitchFamily="34" charset="0"/>
            </a:endParaRPr>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76600"/>
            <a:ext cx="4419600" cy="1828800"/>
          </a:xfrm>
          <a:prstGeom prst="rect">
            <a:avLst/>
          </a:prstGeom>
          <a:solidFill>
            <a:schemeClr val="accent5">
              <a:lumMod val="20000"/>
              <a:lumOff val="80000"/>
            </a:schemeClr>
          </a:solidFill>
          <a:ln>
            <a:noFill/>
          </a:ln>
        </p:spPr>
      </p:pic>
      <p:pic>
        <p:nvPicPr>
          <p:cNvPr id="5" name="Picture 4">
            <a:extLst>
              <a:ext uri="{FF2B5EF4-FFF2-40B4-BE49-F238E27FC236}">
                <a16:creationId xmlns:a16="http://schemas.microsoft.com/office/drawing/2014/main" id="{A29AF17F-8C51-4898-8CA3-05CE8706338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6" name="Picture 5">
            <a:extLst>
              <a:ext uri="{FF2B5EF4-FFF2-40B4-BE49-F238E27FC236}">
                <a16:creationId xmlns:a16="http://schemas.microsoft.com/office/drawing/2014/main" id="{B51CCCAA-4738-41FF-A5F0-E3D22FA2D22C}"/>
              </a:ext>
            </a:extLst>
          </p:cNvPr>
          <p:cNvPicPr>
            <a:picLocks noChangeAspect="1"/>
          </p:cNvPicPr>
          <p:nvPr/>
        </p:nvPicPr>
        <p:blipFill>
          <a:blip r:embed="rId4"/>
          <a:stretch>
            <a:fillRect/>
          </a:stretch>
        </p:blipFill>
        <p:spPr>
          <a:xfrm>
            <a:off x="4953000" y="2808986"/>
            <a:ext cx="2374729" cy="27640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97633" y="1134596"/>
            <a:ext cx="6176122" cy="4630831"/>
            <a:chOff x="1544917" y="1285875"/>
            <a:chExt cx="6999605" cy="5248275"/>
          </a:xfrm>
        </p:grpSpPr>
        <p:sp>
          <p:nvSpPr>
            <p:cNvPr id="3" name="object 3"/>
            <p:cNvSpPr/>
            <p:nvPr/>
          </p:nvSpPr>
          <p:spPr>
            <a:xfrm>
              <a:off x="1544917" y="1285875"/>
              <a:ext cx="6999420" cy="5248275"/>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467600" y="5943600"/>
              <a:ext cx="762000" cy="381000"/>
            </a:xfrm>
            <a:custGeom>
              <a:avLst/>
              <a:gdLst/>
              <a:ahLst/>
              <a:cxnLst/>
              <a:rect l="l" t="t" r="r" b="b"/>
              <a:pathLst>
                <a:path w="762000" h="381000">
                  <a:moveTo>
                    <a:pt x="762000" y="381000"/>
                  </a:moveTo>
                  <a:lnTo>
                    <a:pt x="762000" y="0"/>
                  </a:lnTo>
                  <a:lnTo>
                    <a:pt x="0" y="0"/>
                  </a:lnTo>
                  <a:lnTo>
                    <a:pt x="0" y="381000"/>
                  </a:lnTo>
                  <a:lnTo>
                    <a:pt x="762000" y="381000"/>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5"/>
            <a:ext cx="242047" cy="180306"/>
          </a:xfrm>
          <a:prstGeom prst="rect">
            <a:avLst/>
          </a:prstGeom>
        </p:spPr>
        <p:txBody>
          <a:bodyPr vert="horz" wrap="square" lIns="0" tIns="0" rIns="0" bIns="0" rtlCol="0">
            <a:spAutoFit/>
          </a:bodyPr>
          <a:lstStyle/>
          <a:p>
            <a:pPr marL="33619">
              <a:lnSpc>
                <a:spcPts val="1452"/>
              </a:lnSpc>
            </a:pPr>
            <a:fld id="{81D60167-4931-47E6-BA6A-407CBD079E47}" type="slidenum">
              <a:rPr sz="1235" spc="-4" dirty="0">
                <a:latin typeface="Arial"/>
                <a:cs typeface="Arial"/>
              </a:rPr>
              <a:pPr marL="33619">
                <a:lnSpc>
                  <a:spcPts val="1452"/>
                </a:lnSpc>
              </a:pPr>
              <a:t>7</a:t>
            </a:fld>
            <a:endParaRPr sz="1235">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Example on A* search:</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542925" y="1143000"/>
            <a:ext cx="8058150" cy="4983163"/>
          </a:xfrm>
        </p:spPr>
        <p:txBody>
          <a:bodyPr/>
          <a:lstStyle/>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In this example, the </a:t>
            </a:r>
            <a:r>
              <a:rPr lang="en-US" sz="1800" u="sng" dirty="0">
                <a:latin typeface="Segoe UI" panose="020B0502040204020203" pitchFamily="34" charset="0"/>
                <a:ea typeface="Verdana" pitchFamily="34" charset="0"/>
                <a:cs typeface="Segoe UI" panose="020B0502040204020203" pitchFamily="34" charset="0"/>
              </a:rPr>
              <a:t>heuristic value </a:t>
            </a:r>
            <a:r>
              <a:rPr lang="en-US" sz="1800" dirty="0">
                <a:latin typeface="Segoe UI" panose="020B0502040204020203" pitchFamily="34" charset="0"/>
                <a:ea typeface="Verdana" pitchFamily="34" charset="0"/>
                <a:cs typeface="Segoe UI" panose="020B0502040204020203" pitchFamily="34" charset="0"/>
              </a:rPr>
              <a:t>of all states is </a:t>
            </a:r>
            <a:r>
              <a:rPr lang="en-US" sz="1800" u="sng" dirty="0">
                <a:latin typeface="Segoe UI" panose="020B0502040204020203" pitchFamily="34" charset="0"/>
                <a:ea typeface="Verdana" pitchFamily="34" charset="0"/>
                <a:cs typeface="Segoe UI" panose="020B0502040204020203" pitchFamily="34" charset="0"/>
              </a:rPr>
              <a:t>given</a:t>
            </a:r>
            <a:r>
              <a:rPr lang="en-US" sz="1800" dirty="0">
                <a:latin typeface="Segoe UI" panose="020B0502040204020203" pitchFamily="34" charset="0"/>
                <a:ea typeface="Verdana" pitchFamily="34" charset="0"/>
                <a:cs typeface="Segoe UI" panose="020B0502040204020203" pitchFamily="34" charset="0"/>
              </a:rPr>
              <a:t> in the below table so we will calculate the f(n) of each state using the formula </a:t>
            </a:r>
            <a:r>
              <a:rPr lang="en-US" sz="1800" dirty="0">
                <a:highlight>
                  <a:srgbClr val="FFFF00"/>
                </a:highlight>
                <a:latin typeface="Segoe UI" panose="020B0502040204020203" pitchFamily="34" charset="0"/>
                <a:ea typeface="Verdana" pitchFamily="34" charset="0"/>
                <a:cs typeface="Segoe UI" panose="020B0502040204020203" pitchFamily="34" charset="0"/>
              </a:rPr>
              <a:t>f(n)= g(n) + h(n), </a:t>
            </a:r>
            <a:r>
              <a:rPr lang="en-US" sz="1800" dirty="0">
                <a:latin typeface="Segoe UI" panose="020B0502040204020203" pitchFamily="34" charset="0"/>
                <a:ea typeface="Verdana" pitchFamily="34" charset="0"/>
                <a:cs typeface="Segoe UI" panose="020B0502040204020203" pitchFamily="34" charset="0"/>
              </a:rPr>
              <a:t>where g(n) is the cost to reach any node from start state.</a:t>
            </a:r>
          </a:p>
          <a:p>
            <a:pPr marL="0" indent="0">
              <a:buNone/>
            </a:pPr>
            <a:r>
              <a:rPr lang="en-US" sz="1800" dirty="0">
                <a:latin typeface="Segoe UI" panose="020B0502040204020203" pitchFamily="34" charset="0"/>
                <a:ea typeface="Verdana" pitchFamily="34" charset="0"/>
                <a:cs typeface="Segoe UI" panose="020B0502040204020203" pitchFamily="34" charset="0"/>
              </a:rPr>
              <a:t>Here again we will use OPEN and CLOSED list.</a:t>
            </a:r>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44763"/>
            <a:ext cx="5410200" cy="3581400"/>
          </a:xfrm>
          <a:prstGeom prst="rect">
            <a:avLst/>
          </a:prstGeom>
          <a:noFill/>
          <a:ln>
            <a:noFill/>
          </a:ln>
        </p:spPr>
      </p:pic>
      <p:pic>
        <p:nvPicPr>
          <p:cNvPr id="5" name="Picture 4">
            <a:extLst>
              <a:ext uri="{FF2B5EF4-FFF2-40B4-BE49-F238E27FC236}">
                <a16:creationId xmlns:a16="http://schemas.microsoft.com/office/drawing/2014/main" id="{94FCABD7-F88A-46C4-A90A-26913C82EFF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1524908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63563"/>
          </a:xfrm>
        </p:spPr>
        <p:txBody>
          <a:bodyPr>
            <a:normAutofit fontScale="90000"/>
          </a:bodyPr>
          <a:lstStyle/>
          <a:p>
            <a:r>
              <a:rPr lang="en-US" sz="36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Solution</a:t>
            </a:r>
            <a:r>
              <a:rPr lang="en-US" sz="48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t>
            </a:r>
            <a:endParaRPr lang="en-US" sz="3200" dirty="0">
              <a:solidFill>
                <a:schemeClr val="bg1"/>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1066801"/>
            <a:ext cx="7981950" cy="5334000"/>
          </a:xfrm>
        </p:spPr>
        <p:txBody>
          <a:bodyPr>
            <a:normAutofit/>
          </a:bodyPr>
          <a:lstStyle/>
          <a:p>
            <a:pPr>
              <a:buNone/>
            </a:pPr>
            <a:r>
              <a:rPr lang="en-US" sz="1600" b="1" dirty="0">
                <a:latin typeface="Verdana" pitchFamily="34" charset="0"/>
                <a:ea typeface="Verdana" pitchFamily="34" charset="0"/>
                <a:cs typeface="Verdana" pitchFamily="34" charset="0"/>
              </a:rPr>
              <a:t>					</a:t>
            </a:r>
          </a:p>
          <a:p>
            <a:pPr>
              <a:buNone/>
            </a:pPr>
            <a:endParaRPr lang="en-US" sz="1600" b="1" dirty="0">
              <a:latin typeface="Verdana" pitchFamily="34" charset="0"/>
              <a:ea typeface="Verdana" pitchFamily="34" charset="0"/>
              <a:cs typeface="Verdana" pitchFamily="34" charset="0"/>
            </a:endParaRPr>
          </a:p>
          <a:p>
            <a:pPr>
              <a:buNone/>
            </a:pPr>
            <a:r>
              <a:rPr lang="en-US" sz="1600" b="1" dirty="0">
                <a:latin typeface="Verdana" pitchFamily="34" charset="0"/>
                <a:ea typeface="Verdana" pitchFamily="34" charset="0"/>
                <a:cs typeface="Verdana" pitchFamily="34" charset="0"/>
              </a:rPr>
              <a:t>					        	</a:t>
            </a:r>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90689"/>
            <a:ext cx="3886200" cy="3948112"/>
          </a:xfrm>
          <a:prstGeom prst="rect">
            <a:avLst/>
          </a:prstGeom>
          <a:noFill/>
          <a:ln>
            <a:noFill/>
          </a:ln>
        </p:spPr>
      </p:pic>
      <p:graphicFrame>
        <p:nvGraphicFramePr>
          <p:cNvPr id="5" name="Table 5">
            <a:extLst>
              <a:ext uri="{FF2B5EF4-FFF2-40B4-BE49-F238E27FC236}">
                <a16:creationId xmlns:a16="http://schemas.microsoft.com/office/drawing/2014/main" id="{E8BF95B7-36A3-476C-858A-FA438C27CD9B}"/>
              </a:ext>
            </a:extLst>
          </p:cNvPr>
          <p:cNvGraphicFramePr>
            <a:graphicFrameLocks noGrp="1"/>
          </p:cNvGraphicFramePr>
          <p:nvPr>
            <p:extLst>
              <p:ext uri="{D42A27DB-BD31-4B8C-83A1-F6EECF244321}">
                <p14:modId xmlns:p14="http://schemas.microsoft.com/office/powerpoint/2010/main" val="1620555455"/>
              </p:ext>
            </p:extLst>
          </p:nvPr>
        </p:nvGraphicFramePr>
        <p:xfrm>
          <a:off x="5486400" y="1204682"/>
          <a:ext cx="3219450" cy="919482"/>
        </p:xfrm>
        <a:graphic>
          <a:graphicData uri="http://schemas.openxmlformats.org/drawingml/2006/table">
            <a:tbl>
              <a:tblPr firstRow="1" bandRow="1">
                <a:tableStyleId>{5C22544A-7EE6-4342-B048-85BDC9FD1C3A}</a:tableStyleId>
              </a:tblPr>
              <a:tblGrid>
                <a:gridCol w="754743">
                  <a:extLst>
                    <a:ext uri="{9D8B030D-6E8A-4147-A177-3AD203B41FA5}">
                      <a16:colId xmlns:a16="http://schemas.microsoft.com/office/drawing/2014/main" val="1611587502"/>
                    </a:ext>
                  </a:extLst>
                </a:gridCol>
                <a:gridCol w="400957">
                  <a:extLst>
                    <a:ext uri="{9D8B030D-6E8A-4147-A177-3AD203B41FA5}">
                      <a16:colId xmlns:a16="http://schemas.microsoft.com/office/drawing/2014/main" val="59424348"/>
                    </a:ext>
                  </a:extLst>
                </a:gridCol>
                <a:gridCol w="412750">
                  <a:extLst>
                    <a:ext uri="{9D8B030D-6E8A-4147-A177-3AD203B41FA5}">
                      <a16:colId xmlns:a16="http://schemas.microsoft.com/office/drawing/2014/main" val="2945434702"/>
                    </a:ext>
                  </a:extLst>
                </a:gridCol>
                <a:gridCol w="412750">
                  <a:extLst>
                    <a:ext uri="{9D8B030D-6E8A-4147-A177-3AD203B41FA5}">
                      <a16:colId xmlns:a16="http://schemas.microsoft.com/office/drawing/2014/main" val="1451364728"/>
                    </a:ext>
                  </a:extLst>
                </a:gridCol>
                <a:gridCol w="412750">
                  <a:extLst>
                    <a:ext uri="{9D8B030D-6E8A-4147-A177-3AD203B41FA5}">
                      <a16:colId xmlns:a16="http://schemas.microsoft.com/office/drawing/2014/main" val="1501501196"/>
                    </a:ext>
                  </a:extLst>
                </a:gridCol>
                <a:gridCol w="412750">
                  <a:extLst>
                    <a:ext uri="{9D8B030D-6E8A-4147-A177-3AD203B41FA5}">
                      <a16:colId xmlns:a16="http://schemas.microsoft.com/office/drawing/2014/main" val="1154260154"/>
                    </a:ext>
                  </a:extLst>
                </a:gridCol>
                <a:gridCol w="412750">
                  <a:extLst>
                    <a:ext uri="{9D8B030D-6E8A-4147-A177-3AD203B41FA5}">
                      <a16:colId xmlns:a16="http://schemas.microsoft.com/office/drawing/2014/main" val="3839004672"/>
                    </a:ext>
                  </a:extLst>
                </a:gridCol>
              </a:tblGrid>
              <a:tr h="459741">
                <a:tc>
                  <a:txBody>
                    <a:bodyPr/>
                    <a:lstStyle/>
                    <a:p>
                      <a:r>
                        <a:rPr lang="en-US" dirty="0">
                          <a:solidFill>
                            <a:schemeClr val="tx1"/>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0293579"/>
                  </a:ext>
                </a:extLst>
              </a:tr>
              <a:tr h="459741">
                <a:tc>
                  <a:txBody>
                    <a:bodyPr/>
                    <a:lstStyle/>
                    <a:p>
                      <a:r>
                        <a:rPr lang="en-US" dirty="0"/>
                        <a:t>h(n)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4565640"/>
                  </a:ext>
                </a:extLst>
              </a:tr>
            </a:tbl>
          </a:graphicData>
        </a:graphic>
      </p:graphicFrame>
      <p:graphicFrame>
        <p:nvGraphicFramePr>
          <p:cNvPr id="9" name="Table 9">
            <a:extLst>
              <a:ext uri="{FF2B5EF4-FFF2-40B4-BE49-F238E27FC236}">
                <a16:creationId xmlns:a16="http://schemas.microsoft.com/office/drawing/2014/main" id="{5C13154B-1D1B-4A81-9434-57DF082BD00A}"/>
              </a:ext>
            </a:extLst>
          </p:cNvPr>
          <p:cNvGraphicFramePr>
            <a:graphicFrameLocks noGrp="1"/>
          </p:cNvGraphicFramePr>
          <p:nvPr/>
        </p:nvGraphicFramePr>
        <p:xfrm>
          <a:off x="4057649" y="2316479"/>
          <a:ext cx="4648201" cy="3474720"/>
        </p:xfrm>
        <a:graphic>
          <a:graphicData uri="http://schemas.openxmlformats.org/drawingml/2006/table">
            <a:tbl>
              <a:tblPr firstRow="1" bandRow="1">
                <a:tableStyleId>{D7AC3CCA-C797-4891-BE02-D94E43425B78}</a:tableStyleId>
              </a:tblPr>
              <a:tblGrid>
                <a:gridCol w="1452563">
                  <a:extLst>
                    <a:ext uri="{9D8B030D-6E8A-4147-A177-3AD203B41FA5}">
                      <a16:colId xmlns:a16="http://schemas.microsoft.com/office/drawing/2014/main" val="1809396458"/>
                    </a:ext>
                  </a:extLst>
                </a:gridCol>
                <a:gridCol w="3195638">
                  <a:extLst>
                    <a:ext uri="{9D8B030D-6E8A-4147-A177-3AD203B41FA5}">
                      <a16:colId xmlns:a16="http://schemas.microsoft.com/office/drawing/2014/main" val="937519514"/>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Initialization:</a:t>
                      </a:r>
                    </a:p>
                  </a:txBody>
                  <a:tcPr>
                    <a:solidFill>
                      <a:schemeClr val="accent2">
                        <a:lumMod val="20000"/>
                        <a:lumOff val="80000"/>
                      </a:schemeClr>
                    </a:solidFill>
                  </a:tcPr>
                </a:tc>
                <a:tc>
                  <a:txBody>
                    <a:bodyPr/>
                    <a:lstStyle/>
                    <a:p>
                      <a:r>
                        <a:rPr lang="en-US" sz="1800" b="1" kern="1200" dirty="0">
                          <a:solidFill>
                            <a:schemeClr val="dk1"/>
                          </a:solidFill>
                          <a:effectLst/>
                          <a:latin typeface="+mn-lt"/>
                          <a:ea typeface="+mn-ea"/>
                          <a:cs typeface="+mn-cs"/>
                        </a:rPr>
                        <a:t>{(S, 5)}</a:t>
                      </a:r>
                      <a:endParaRPr lang="en-US" dirty="0"/>
                    </a:p>
                  </a:txBody>
                  <a:tcPr>
                    <a:solidFill>
                      <a:schemeClr val="bg1"/>
                    </a:solidFill>
                  </a:tcPr>
                </a:tc>
                <a:extLst>
                  <a:ext uri="{0D108BD9-81ED-4DB2-BD59-A6C34878D82A}">
                    <a16:rowId xmlns:a16="http://schemas.microsoft.com/office/drawing/2014/main" val="1940756874"/>
                  </a:ext>
                </a:extLst>
              </a:tr>
              <a:tr h="271383">
                <a:tc>
                  <a:txBody>
                    <a:bodyPr/>
                    <a:lstStyle/>
                    <a:p>
                      <a:r>
                        <a:rPr lang="en-US" sz="1800" b="1" kern="1200" dirty="0">
                          <a:solidFill>
                            <a:schemeClr val="dk1"/>
                          </a:solidFill>
                          <a:effectLst/>
                          <a:latin typeface="+mn-lt"/>
                          <a:ea typeface="+mn-ea"/>
                          <a:cs typeface="+mn-cs"/>
                        </a:rPr>
                        <a:t>Iteration1:</a:t>
                      </a:r>
                      <a:endParaRPr lang="en-US"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 → A, </a:t>
                      </a:r>
                      <a:r>
                        <a:rPr lang="en-US" sz="1800" kern="1200" dirty="0">
                          <a:solidFill>
                            <a:schemeClr val="dk1"/>
                          </a:solidFill>
                          <a:effectLst/>
                          <a:highlight>
                            <a:srgbClr val="00FFFF"/>
                          </a:highlight>
                          <a:latin typeface="+mn-lt"/>
                          <a:ea typeface="+mn-ea"/>
                          <a:cs typeface="+mn-cs"/>
                        </a:rPr>
                        <a:t>4</a:t>
                      </a:r>
                      <a:r>
                        <a:rPr lang="en-US" sz="1800" kern="1200" dirty="0">
                          <a:solidFill>
                            <a:schemeClr val="dk1"/>
                          </a:solidFill>
                          <a:effectLst/>
                          <a:latin typeface="+mn-lt"/>
                          <a:ea typeface="+mn-ea"/>
                          <a:cs typeface="+mn-cs"/>
                        </a:rPr>
                        <a:t>), (S → </a:t>
                      </a:r>
                      <a:r>
                        <a:rPr lang="en-US" sz="1800" kern="1200" dirty="0">
                          <a:solidFill>
                            <a:schemeClr val="dk1"/>
                          </a:solidFill>
                          <a:effectLst/>
                          <a:highlight>
                            <a:srgbClr val="FFFF00"/>
                          </a:highlight>
                          <a:latin typeface="+mn-lt"/>
                          <a:ea typeface="+mn-ea"/>
                          <a:cs typeface="+mn-cs"/>
                        </a:rPr>
                        <a:t>G</a:t>
                      </a:r>
                      <a:r>
                        <a:rPr lang="en-US" sz="1800" kern="1200" dirty="0">
                          <a:solidFill>
                            <a:schemeClr val="dk1"/>
                          </a:solidFill>
                          <a:effectLst/>
                          <a:latin typeface="+mn-lt"/>
                          <a:ea typeface="+mn-ea"/>
                          <a:cs typeface="+mn-cs"/>
                        </a:rPr>
                        <a:t>, </a:t>
                      </a:r>
                      <a:r>
                        <a:rPr lang="en-US" sz="1800" kern="1200" dirty="0">
                          <a:solidFill>
                            <a:schemeClr val="dk1"/>
                          </a:solidFill>
                          <a:effectLst/>
                          <a:highlight>
                            <a:srgbClr val="00FF00"/>
                          </a:highlight>
                          <a:latin typeface="+mn-lt"/>
                          <a:ea typeface="+mn-ea"/>
                          <a:cs typeface="+mn-cs"/>
                        </a:rPr>
                        <a:t>10</a:t>
                      </a:r>
                      <a:r>
                        <a:rPr lang="en-US" sz="1800" kern="1200" dirty="0">
                          <a:solidFill>
                            <a:schemeClr val="dk1"/>
                          </a:solidFill>
                          <a:effectLst/>
                          <a:latin typeface="+mn-lt"/>
                          <a:ea typeface="+mn-ea"/>
                          <a:cs typeface="+mn-cs"/>
                        </a:rPr>
                        <a:t>)}</a:t>
                      </a:r>
                    </a:p>
                  </a:txBody>
                  <a:tcPr>
                    <a:solidFill>
                      <a:schemeClr val="bg1"/>
                    </a:solidFill>
                  </a:tcPr>
                </a:tc>
                <a:extLst>
                  <a:ext uri="{0D108BD9-81ED-4DB2-BD59-A6C34878D82A}">
                    <a16:rowId xmlns:a16="http://schemas.microsoft.com/office/drawing/2014/main" val="2865903469"/>
                  </a:ext>
                </a:extLst>
              </a:tr>
              <a:tr h="271383">
                <a:tc>
                  <a:txBody>
                    <a:bodyPr/>
                    <a:lstStyle/>
                    <a:p>
                      <a:r>
                        <a:rPr lang="en-US" sz="1800" b="1" kern="1200" dirty="0">
                          <a:solidFill>
                            <a:schemeClr val="dk1"/>
                          </a:solidFill>
                          <a:effectLst/>
                          <a:latin typeface="+mn-lt"/>
                          <a:ea typeface="+mn-ea"/>
                          <a:cs typeface="+mn-cs"/>
                        </a:rPr>
                        <a:t>Iteration2:</a:t>
                      </a:r>
                      <a:endParaRPr lang="en-US"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 → A → C, </a:t>
                      </a:r>
                      <a:r>
                        <a:rPr lang="en-US" sz="1800" kern="1200" dirty="0">
                          <a:solidFill>
                            <a:schemeClr val="dk1"/>
                          </a:solidFill>
                          <a:effectLst/>
                          <a:highlight>
                            <a:srgbClr val="00FFFF"/>
                          </a:highlight>
                          <a:latin typeface="+mn-lt"/>
                          <a:ea typeface="+mn-ea"/>
                          <a:cs typeface="+mn-cs"/>
                        </a:rPr>
                        <a:t>4</a:t>
                      </a:r>
                      <a:r>
                        <a:rPr lang="en-US" sz="1800" kern="1200" dirty="0">
                          <a:solidFill>
                            <a:schemeClr val="dk1"/>
                          </a:solidFill>
                          <a:effectLst/>
                          <a:latin typeface="+mn-lt"/>
                          <a:ea typeface="+mn-ea"/>
                          <a:cs typeface="+mn-cs"/>
                        </a:rPr>
                        <a:t>), (S → A → B, </a:t>
                      </a:r>
                      <a:r>
                        <a:rPr lang="en-US" sz="1800" kern="1200" dirty="0">
                          <a:solidFill>
                            <a:schemeClr val="dk1"/>
                          </a:solidFill>
                          <a:effectLst/>
                          <a:highlight>
                            <a:srgbClr val="00FF00"/>
                          </a:highlight>
                          <a:latin typeface="+mn-lt"/>
                          <a:ea typeface="+mn-ea"/>
                          <a:cs typeface="+mn-cs"/>
                        </a:rPr>
                        <a:t>7</a:t>
                      </a:r>
                      <a:r>
                        <a:rPr lang="en-US" sz="1800" kern="1200" dirty="0">
                          <a:solidFill>
                            <a:schemeClr val="dk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 → G, </a:t>
                      </a:r>
                      <a:r>
                        <a:rPr lang="en-US" sz="1800" kern="1200" dirty="0">
                          <a:solidFill>
                            <a:schemeClr val="dk1"/>
                          </a:solidFill>
                          <a:effectLst/>
                          <a:highlight>
                            <a:srgbClr val="00FF00"/>
                          </a:highlight>
                          <a:latin typeface="+mn-lt"/>
                          <a:ea typeface="+mn-ea"/>
                          <a:cs typeface="+mn-cs"/>
                        </a:rPr>
                        <a:t>10</a:t>
                      </a:r>
                      <a:r>
                        <a:rPr lang="en-US" sz="1800" kern="1200" dirty="0">
                          <a:solidFill>
                            <a:schemeClr val="dk1"/>
                          </a:solidFill>
                          <a:effectLst/>
                          <a:latin typeface="+mn-lt"/>
                          <a:ea typeface="+mn-ea"/>
                          <a:cs typeface="+mn-cs"/>
                        </a:rPr>
                        <a:t>)}</a:t>
                      </a:r>
                    </a:p>
                  </a:txBody>
                  <a:tcPr>
                    <a:solidFill>
                      <a:schemeClr val="bg1"/>
                    </a:solidFill>
                  </a:tcPr>
                </a:tc>
                <a:extLst>
                  <a:ext uri="{0D108BD9-81ED-4DB2-BD59-A6C34878D82A}">
                    <a16:rowId xmlns:a16="http://schemas.microsoft.com/office/drawing/2014/main" val="361070620"/>
                  </a:ext>
                </a:extLst>
              </a:tr>
              <a:tr h="271383">
                <a:tc>
                  <a:txBody>
                    <a:bodyPr/>
                    <a:lstStyle/>
                    <a:p>
                      <a:r>
                        <a:rPr lang="en-US" sz="1800" b="1" kern="1200" dirty="0">
                          <a:solidFill>
                            <a:schemeClr val="dk1"/>
                          </a:solidFill>
                          <a:effectLst/>
                          <a:latin typeface="+mn-lt"/>
                          <a:ea typeface="+mn-ea"/>
                          <a:cs typeface="+mn-cs"/>
                        </a:rPr>
                        <a:t>Iteration3:</a:t>
                      </a:r>
                      <a:endParaRPr lang="en-US" dirty="0"/>
                    </a:p>
                  </a:txBody>
                  <a:tcPr>
                    <a:solidFill>
                      <a:schemeClr val="accent2">
                        <a:lumMod val="20000"/>
                        <a:lumOff val="80000"/>
                      </a:schemeClr>
                    </a:solidFill>
                  </a:tcPr>
                </a:tc>
                <a:tc>
                  <a:txBody>
                    <a:bodyPr/>
                    <a:lstStyle/>
                    <a:p>
                      <a:r>
                        <a:rPr lang="en-US" sz="1800" kern="1200" dirty="0">
                          <a:solidFill>
                            <a:schemeClr val="dk1"/>
                          </a:solidFill>
                          <a:effectLst/>
                          <a:latin typeface="+mn-lt"/>
                          <a:ea typeface="+mn-ea"/>
                          <a:cs typeface="+mn-cs"/>
                        </a:rPr>
                        <a:t>{(S → A → C → </a:t>
                      </a:r>
                      <a:r>
                        <a:rPr lang="en-US" sz="1800" kern="1200" dirty="0">
                          <a:solidFill>
                            <a:schemeClr val="dk1"/>
                          </a:solidFill>
                          <a:effectLst/>
                          <a:highlight>
                            <a:srgbClr val="FFFF00"/>
                          </a:highlight>
                          <a:latin typeface="+mn-lt"/>
                          <a:ea typeface="+mn-ea"/>
                          <a:cs typeface="+mn-cs"/>
                        </a:rPr>
                        <a:t>G</a:t>
                      </a:r>
                      <a:r>
                        <a:rPr lang="en-US" sz="1800" kern="1200" dirty="0">
                          <a:solidFill>
                            <a:schemeClr val="dk1"/>
                          </a:solidFill>
                          <a:effectLst/>
                          <a:latin typeface="+mn-lt"/>
                          <a:ea typeface="+mn-ea"/>
                          <a:cs typeface="+mn-cs"/>
                        </a:rPr>
                        <a:t>, </a:t>
                      </a:r>
                      <a:r>
                        <a:rPr lang="en-US" sz="1800" kern="1200" dirty="0">
                          <a:solidFill>
                            <a:schemeClr val="dk1"/>
                          </a:solidFill>
                          <a:effectLst/>
                          <a:highlight>
                            <a:srgbClr val="00FFFF"/>
                          </a:highlight>
                          <a:latin typeface="+mn-lt"/>
                          <a:ea typeface="+mn-ea"/>
                          <a:cs typeface="+mn-cs"/>
                        </a:rPr>
                        <a:t>6</a:t>
                      </a:r>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(S → A → C → D, </a:t>
                      </a:r>
                      <a:r>
                        <a:rPr lang="en-US" sz="1800" kern="1200" dirty="0">
                          <a:solidFill>
                            <a:schemeClr val="dk1"/>
                          </a:solidFill>
                          <a:effectLst/>
                          <a:highlight>
                            <a:srgbClr val="00FF00"/>
                          </a:highlight>
                          <a:latin typeface="+mn-lt"/>
                          <a:ea typeface="+mn-ea"/>
                          <a:cs typeface="+mn-cs"/>
                        </a:rPr>
                        <a:t>11</a:t>
                      </a:r>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(S → A → B, 7), (S → G, </a:t>
                      </a:r>
                      <a:r>
                        <a:rPr lang="en-US" sz="1800" kern="1200" dirty="0">
                          <a:solidFill>
                            <a:schemeClr val="dk1"/>
                          </a:solidFill>
                          <a:effectLst/>
                          <a:highlight>
                            <a:srgbClr val="00FF00"/>
                          </a:highlight>
                          <a:latin typeface="+mn-lt"/>
                          <a:ea typeface="+mn-ea"/>
                          <a:cs typeface="+mn-cs"/>
                        </a:rPr>
                        <a:t>10</a:t>
                      </a:r>
                      <a:r>
                        <a:rPr lang="en-US" sz="1800" kern="1200" dirty="0">
                          <a:solidFill>
                            <a:schemeClr val="dk1"/>
                          </a:solidFill>
                          <a:effectLst/>
                          <a:latin typeface="+mn-lt"/>
                          <a:ea typeface="+mn-ea"/>
                          <a:cs typeface="+mn-cs"/>
                        </a:rPr>
                        <a:t>)}</a:t>
                      </a:r>
                      <a:endParaRPr lang="en-US" dirty="0"/>
                    </a:p>
                  </a:txBody>
                  <a:tcPr>
                    <a:solidFill>
                      <a:schemeClr val="bg1"/>
                    </a:solidFill>
                  </a:tcPr>
                </a:tc>
                <a:extLst>
                  <a:ext uri="{0D108BD9-81ED-4DB2-BD59-A6C34878D82A}">
                    <a16:rowId xmlns:a16="http://schemas.microsoft.com/office/drawing/2014/main" val="1107511152"/>
                  </a:ext>
                </a:extLst>
              </a:tr>
              <a:tr h="271383">
                <a:tc>
                  <a:txBody>
                    <a:bodyPr/>
                    <a:lstStyle/>
                    <a:p>
                      <a:r>
                        <a:rPr lang="en-US" sz="1800" b="1" kern="1200" dirty="0">
                          <a:solidFill>
                            <a:schemeClr val="dk1"/>
                          </a:solidFill>
                          <a:effectLst/>
                          <a:latin typeface="+mn-lt"/>
                          <a:ea typeface="+mn-ea"/>
                          <a:cs typeface="+mn-cs"/>
                        </a:rPr>
                        <a:t>Iteration4:</a:t>
                      </a:r>
                      <a:endParaRPr lang="en-US" dirty="0"/>
                    </a:p>
                  </a:txBody>
                  <a:tcPr>
                    <a:solidFill>
                      <a:schemeClr val="accent2">
                        <a:lumMod val="20000"/>
                        <a:lumOff val="80000"/>
                      </a:schemeClr>
                    </a:solidFill>
                  </a:tcPr>
                </a:tc>
                <a:tc>
                  <a:txBody>
                    <a:bodyPr/>
                    <a:lstStyle/>
                    <a:p>
                      <a:r>
                        <a:rPr lang="en-US" sz="1800" kern="1200" dirty="0">
                          <a:solidFill>
                            <a:schemeClr val="dk1"/>
                          </a:solidFill>
                          <a:effectLst/>
                          <a:latin typeface="+mn-lt"/>
                          <a:ea typeface="+mn-ea"/>
                          <a:cs typeface="+mn-cs"/>
                        </a:rPr>
                        <a:t>Will give the final result, as</a:t>
                      </a:r>
                    </a:p>
                    <a:p>
                      <a:r>
                        <a:rPr lang="en-US" sz="1800" kern="1200" dirty="0">
                          <a:solidFill>
                            <a:schemeClr val="dk1"/>
                          </a:solidFill>
                          <a:effectLst/>
                          <a:latin typeface="+mn-lt"/>
                          <a:ea typeface="+mn-ea"/>
                          <a:cs typeface="+mn-cs"/>
                        </a:rPr>
                        <a:t> </a:t>
                      </a:r>
                      <a:r>
                        <a:rPr lang="en-US" sz="1800" b="0" kern="1200" dirty="0">
                          <a:solidFill>
                            <a:schemeClr val="dk1"/>
                          </a:solidFill>
                          <a:effectLst/>
                          <a:highlight>
                            <a:srgbClr val="00FF00"/>
                          </a:highlight>
                          <a:latin typeface="+mn-lt"/>
                          <a:ea typeface="+mn-ea"/>
                          <a:cs typeface="+mn-cs"/>
                        </a:rPr>
                        <a:t>S → A → C → G </a:t>
                      </a:r>
                    </a:p>
                    <a:p>
                      <a:r>
                        <a:rPr lang="en-US" sz="1800" kern="1200" dirty="0">
                          <a:solidFill>
                            <a:schemeClr val="dk1"/>
                          </a:solidFill>
                          <a:effectLst/>
                          <a:latin typeface="+mn-lt"/>
                          <a:ea typeface="+mn-ea"/>
                          <a:cs typeface="+mn-cs"/>
                        </a:rPr>
                        <a:t> It provides the optimal path with  </a:t>
                      </a:r>
                      <a:r>
                        <a:rPr lang="en-US" sz="1800" kern="1200" dirty="0">
                          <a:solidFill>
                            <a:schemeClr val="dk1"/>
                          </a:solidFill>
                          <a:effectLst/>
                          <a:highlight>
                            <a:srgbClr val="FFFF00"/>
                          </a:highlight>
                          <a:latin typeface="+mn-lt"/>
                          <a:ea typeface="+mn-ea"/>
                          <a:cs typeface="+mn-cs"/>
                        </a:rPr>
                        <a:t>cost 6</a:t>
                      </a:r>
                      <a:r>
                        <a:rPr lang="en-US" sz="1800" kern="1200" dirty="0">
                          <a:solidFill>
                            <a:schemeClr val="dk1"/>
                          </a:solidFill>
                          <a:effectLst/>
                          <a:latin typeface="+mn-lt"/>
                          <a:ea typeface="+mn-ea"/>
                          <a:cs typeface="+mn-cs"/>
                        </a:rPr>
                        <a:t>.</a:t>
                      </a:r>
                    </a:p>
                  </a:txBody>
                  <a:tcPr>
                    <a:solidFill>
                      <a:schemeClr val="bg1"/>
                    </a:solidFill>
                  </a:tcPr>
                </a:tc>
                <a:extLst>
                  <a:ext uri="{0D108BD9-81ED-4DB2-BD59-A6C34878D82A}">
                    <a16:rowId xmlns:a16="http://schemas.microsoft.com/office/drawing/2014/main" val="3644789353"/>
                  </a:ext>
                </a:extLst>
              </a:tr>
            </a:tbl>
          </a:graphicData>
        </a:graphic>
      </p:graphicFrame>
      <p:pic>
        <p:nvPicPr>
          <p:cNvPr id="11" name="Picture 10">
            <a:extLst>
              <a:ext uri="{FF2B5EF4-FFF2-40B4-BE49-F238E27FC236}">
                <a16:creationId xmlns:a16="http://schemas.microsoft.com/office/drawing/2014/main" id="{FED756EB-7CF1-4F4A-99F4-143A3F713EA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376329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Algorithm of A* search:</a:t>
            </a:r>
            <a:endParaRPr lang="en-US" sz="18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533400" y="1158873"/>
            <a:ext cx="8362950" cy="4784727"/>
          </a:xfrm>
        </p:spPr>
        <p:txBody>
          <a:bodyPr>
            <a:normAutofit/>
          </a:bodyPr>
          <a:lstStyle/>
          <a:p>
            <a:pPr>
              <a:buNone/>
            </a:pPr>
            <a:r>
              <a:rPr lang="en-US" sz="1800" dirty="0">
                <a:latin typeface="Segoe UI" panose="020B0502040204020203" pitchFamily="34" charset="0"/>
                <a:ea typeface="Verdana" pitchFamily="34" charset="0"/>
                <a:cs typeface="Segoe UI" panose="020B0502040204020203" pitchFamily="34" charset="0"/>
              </a:rPr>
              <a:t>	</a:t>
            </a:r>
          </a:p>
          <a:p>
            <a:pPr>
              <a:buNone/>
            </a:pPr>
            <a:r>
              <a:rPr lang="en-US" sz="1800" b="1" dirty="0">
                <a:latin typeface="Segoe UI" panose="020B0502040204020203" pitchFamily="34" charset="0"/>
                <a:ea typeface="Verdana" pitchFamily="34" charset="0"/>
                <a:cs typeface="Segoe UI" panose="020B0502040204020203" pitchFamily="34" charset="0"/>
              </a:rPr>
              <a:t>	Step 1:</a:t>
            </a:r>
            <a:r>
              <a:rPr lang="en-US" sz="1800" dirty="0">
                <a:latin typeface="Segoe UI" panose="020B0502040204020203" pitchFamily="34" charset="0"/>
                <a:ea typeface="Verdana" pitchFamily="34" charset="0"/>
                <a:cs typeface="Segoe UI" panose="020B0502040204020203" pitchFamily="34" charset="0"/>
              </a:rPr>
              <a:t> </a:t>
            </a:r>
            <a:r>
              <a:rPr lang="en-US" sz="1800" dirty="0">
                <a:highlight>
                  <a:srgbClr val="00FF00"/>
                </a:highlight>
                <a:latin typeface="Segoe UI" panose="020B0502040204020203" pitchFamily="34" charset="0"/>
                <a:ea typeface="Verdana" pitchFamily="34" charset="0"/>
                <a:cs typeface="Segoe UI" panose="020B0502040204020203" pitchFamily="34" charset="0"/>
              </a:rPr>
              <a:t>Place the starting node </a:t>
            </a:r>
            <a:r>
              <a:rPr lang="en-US" sz="1800" dirty="0">
                <a:latin typeface="Segoe UI" panose="020B0502040204020203" pitchFamily="34" charset="0"/>
                <a:ea typeface="Verdana" pitchFamily="34" charset="0"/>
                <a:cs typeface="Segoe UI" panose="020B0502040204020203" pitchFamily="34" charset="0"/>
              </a:rPr>
              <a:t>in the </a:t>
            </a:r>
            <a:r>
              <a:rPr lang="en-US" sz="1800" dirty="0">
                <a:highlight>
                  <a:srgbClr val="FFFF00"/>
                </a:highlight>
                <a:latin typeface="Segoe UI" panose="020B0502040204020203" pitchFamily="34" charset="0"/>
                <a:ea typeface="Verdana" pitchFamily="34" charset="0"/>
                <a:cs typeface="Segoe UI" panose="020B0502040204020203" pitchFamily="34" charset="0"/>
              </a:rPr>
              <a:t>OPEN</a:t>
            </a:r>
            <a:r>
              <a:rPr lang="en-US" sz="1800" dirty="0">
                <a:latin typeface="Segoe UI" panose="020B0502040204020203" pitchFamily="34" charset="0"/>
                <a:ea typeface="Verdana" pitchFamily="34" charset="0"/>
                <a:cs typeface="Segoe UI" panose="020B0502040204020203" pitchFamily="34" charset="0"/>
              </a:rPr>
              <a:t> list.</a:t>
            </a:r>
          </a:p>
          <a:p>
            <a:pPr>
              <a:buNone/>
            </a:pPr>
            <a:r>
              <a:rPr lang="en-US" sz="1800" b="1" dirty="0">
                <a:latin typeface="Segoe UI" panose="020B0502040204020203" pitchFamily="34" charset="0"/>
                <a:ea typeface="Verdana" pitchFamily="34" charset="0"/>
                <a:cs typeface="Segoe UI" panose="020B0502040204020203" pitchFamily="34" charset="0"/>
              </a:rPr>
              <a:t>	Step 2: </a:t>
            </a:r>
            <a:r>
              <a:rPr lang="en-US" sz="1800" dirty="0">
                <a:latin typeface="Segoe UI" panose="020B0502040204020203" pitchFamily="34" charset="0"/>
                <a:ea typeface="Verdana" pitchFamily="34" charset="0"/>
                <a:cs typeface="Segoe UI" panose="020B0502040204020203" pitchFamily="34" charset="0"/>
              </a:rPr>
              <a:t>Check if the OPEN list is empty or not, if the list is </a:t>
            </a:r>
            <a:r>
              <a:rPr lang="en-US" sz="1800" u="sng" dirty="0">
                <a:latin typeface="Segoe UI" panose="020B0502040204020203" pitchFamily="34" charset="0"/>
                <a:ea typeface="Verdana" pitchFamily="34" charset="0"/>
                <a:cs typeface="Segoe UI" panose="020B0502040204020203" pitchFamily="34" charset="0"/>
              </a:rPr>
              <a:t>empty</a:t>
            </a:r>
            <a:r>
              <a:rPr lang="en-US" sz="1800" dirty="0">
                <a:latin typeface="Segoe UI" panose="020B0502040204020203" pitchFamily="34" charset="0"/>
                <a:ea typeface="Verdana" pitchFamily="34" charset="0"/>
                <a:cs typeface="Segoe UI" panose="020B0502040204020203" pitchFamily="34" charset="0"/>
              </a:rPr>
              <a:t> then 		  </a:t>
            </a:r>
            <a:r>
              <a:rPr lang="en-US" sz="1800" dirty="0">
                <a:highlight>
                  <a:srgbClr val="FFFF00"/>
                </a:highlight>
                <a:latin typeface="Segoe UI" panose="020B0502040204020203" pitchFamily="34" charset="0"/>
                <a:ea typeface="Verdana" pitchFamily="34" charset="0"/>
                <a:cs typeface="Segoe UI" panose="020B0502040204020203" pitchFamily="34" charset="0"/>
              </a:rPr>
              <a:t>return failure and </a:t>
            </a:r>
            <a:r>
              <a:rPr lang="en-US" sz="1800" u="sng" dirty="0">
                <a:latin typeface="Segoe UI" panose="020B0502040204020203" pitchFamily="34" charset="0"/>
                <a:ea typeface="Verdana" pitchFamily="34" charset="0"/>
                <a:cs typeface="Segoe UI" panose="020B0502040204020203" pitchFamily="34" charset="0"/>
              </a:rPr>
              <a:t>stop</a:t>
            </a:r>
            <a:r>
              <a:rPr lang="en-US" sz="1800" dirty="0">
                <a:latin typeface="Segoe UI" panose="020B0502040204020203" pitchFamily="34" charset="0"/>
                <a:ea typeface="Verdana" pitchFamily="34" charset="0"/>
                <a:cs typeface="Segoe UI" panose="020B0502040204020203" pitchFamily="34" charset="0"/>
              </a:rPr>
              <a:t>, Otherwise </a:t>
            </a:r>
            <a:r>
              <a:rPr lang="en-US" sz="1800" dirty="0">
                <a:highlight>
                  <a:srgbClr val="FFFF00"/>
                </a:highlight>
                <a:latin typeface="Segoe UI" panose="020B0502040204020203" pitchFamily="34" charset="0"/>
                <a:ea typeface="Verdana" pitchFamily="34" charset="0"/>
                <a:cs typeface="Segoe UI" panose="020B0502040204020203" pitchFamily="34" charset="0"/>
              </a:rPr>
              <a:t>Go to step 3</a:t>
            </a:r>
            <a:r>
              <a:rPr lang="en-US" sz="1800" dirty="0">
                <a:latin typeface="Segoe UI" panose="020B0502040204020203" pitchFamily="34" charset="0"/>
                <a:ea typeface="Verdana" pitchFamily="34" charset="0"/>
                <a:cs typeface="Segoe UI" panose="020B0502040204020203" pitchFamily="34" charset="0"/>
              </a:rPr>
              <a:t>.</a:t>
            </a:r>
          </a:p>
          <a:p>
            <a:pPr>
              <a:buNone/>
            </a:pPr>
            <a:r>
              <a:rPr lang="en-US" sz="1800" b="1" dirty="0">
                <a:latin typeface="Segoe UI" panose="020B0502040204020203" pitchFamily="34" charset="0"/>
                <a:ea typeface="Verdana" pitchFamily="34" charset="0"/>
                <a:cs typeface="Segoe UI" panose="020B0502040204020203" pitchFamily="34" charset="0"/>
              </a:rPr>
              <a:t>	Step 3:</a:t>
            </a:r>
            <a:r>
              <a:rPr lang="en-US" sz="1800" dirty="0">
                <a:latin typeface="Segoe UI" panose="020B0502040204020203" pitchFamily="34" charset="0"/>
                <a:ea typeface="Verdana" pitchFamily="34" charset="0"/>
                <a:cs typeface="Segoe UI" panose="020B0502040204020203" pitchFamily="34" charset="0"/>
              </a:rPr>
              <a:t> Select the node from the OPEN list which has the </a:t>
            </a:r>
            <a:r>
              <a:rPr lang="en-US" sz="1800" dirty="0">
                <a:highlight>
                  <a:srgbClr val="00FF00"/>
                </a:highlight>
                <a:latin typeface="Segoe UI" panose="020B0502040204020203" pitchFamily="34" charset="0"/>
                <a:ea typeface="Verdana" pitchFamily="34" charset="0"/>
                <a:cs typeface="Segoe UI" panose="020B0502040204020203" pitchFamily="34" charset="0"/>
              </a:rPr>
              <a:t>smallest</a:t>
            </a:r>
            <a:r>
              <a:rPr lang="en-US" sz="1800" dirty="0">
                <a:latin typeface="Segoe UI" panose="020B0502040204020203" pitchFamily="34" charset="0"/>
                <a:ea typeface="Verdana" pitchFamily="34" charset="0"/>
                <a:cs typeface="Segoe UI" panose="020B0502040204020203" pitchFamily="34" charset="0"/>
              </a:rPr>
              <a:t> value 	  of evaluation </a:t>
            </a:r>
            <a:r>
              <a:rPr lang="en-US" sz="1800" dirty="0">
                <a:highlight>
                  <a:srgbClr val="00FF00"/>
                </a:highlight>
                <a:latin typeface="Segoe UI" panose="020B0502040204020203" pitchFamily="34" charset="0"/>
                <a:ea typeface="Verdana" pitchFamily="34" charset="0"/>
                <a:cs typeface="Segoe UI" panose="020B0502040204020203" pitchFamily="34" charset="0"/>
              </a:rPr>
              <a:t>function (</a:t>
            </a:r>
            <a:r>
              <a:rPr lang="en-US" sz="1800" dirty="0" err="1">
                <a:highlight>
                  <a:srgbClr val="00FF00"/>
                </a:highlight>
                <a:latin typeface="Segoe UI" panose="020B0502040204020203" pitchFamily="34" charset="0"/>
                <a:ea typeface="Verdana" pitchFamily="34" charset="0"/>
                <a:cs typeface="Segoe UI" panose="020B0502040204020203" pitchFamily="34" charset="0"/>
              </a:rPr>
              <a:t>g+h</a:t>
            </a:r>
            <a:r>
              <a:rPr lang="en-US" sz="1800" dirty="0">
                <a:highlight>
                  <a:srgbClr val="00FF00"/>
                </a:highlight>
                <a:latin typeface="Segoe UI" panose="020B0502040204020203" pitchFamily="34" charset="0"/>
                <a:ea typeface="Verdana" pitchFamily="34" charset="0"/>
                <a:cs typeface="Segoe UI" panose="020B0502040204020203" pitchFamily="34" charset="0"/>
              </a:rPr>
              <a:t>)</a:t>
            </a:r>
            <a:r>
              <a:rPr lang="en-US" sz="1800" dirty="0">
                <a:latin typeface="Segoe UI" panose="020B0502040204020203" pitchFamily="34" charset="0"/>
                <a:ea typeface="Verdana" pitchFamily="34" charset="0"/>
                <a:cs typeface="Segoe UI" panose="020B0502040204020203" pitchFamily="34" charset="0"/>
              </a:rPr>
              <a:t>, if node n is goal node then return 	   </a:t>
            </a:r>
            <a:r>
              <a:rPr lang="en-US" sz="1800" dirty="0">
                <a:highlight>
                  <a:srgbClr val="FFFF00"/>
                </a:highlight>
                <a:latin typeface="Segoe UI" panose="020B0502040204020203" pitchFamily="34" charset="0"/>
                <a:ea typeface="Verdana" pitchFamily="34" charset="0"/>
                <a:cs typeface="Segoe UI" panose="020B0502040204020203" pitchFamily="34" charset="0"/>
              </a:rPr>
              <a:t>success</a:t>
            </a:r>
            <a:r>
              <a:rPr lang="en-US" sz="1800" dirty="0">
                <a:latin typeface="Segoe UI" panose="020B0502040204020203" pitchFamily="34" charset="0"/>
                <a:ea typeface="Verdana" pitchFamily="34" charset="0"/>
                <a:cs typeface="Segoe UI" panose="020B0502040204020203" pitchFamily="34" charset="0"/>
              </a:rPr>
              <a:t> and </a:t>
            </a:r>
            <a:r>
              <a:rPr lang="en-US" sz="1800" u="sng" dirty="0">
                <a:latin typeface="Segoe UI" panose="020B0502040204020203" pitchFamily="34" charset="0"/>
                <a:ea typeface="Verdana" pitchFamily="34" charset="0"/>
                <a:cs typeface="Segoe UI" panose="020B0502040204020203" pitchFamily="34" charset="0"/>
              </a:rPr>
              <a:t>stop</a:t>
            </a:r>
            <a:r>
              <a:rPr lang="en-US" sz="1800" dirty="0">
                <a:latin typeface="Segoe UI" panose="020B0502040204020203" pitchFamily="34" charset="0"/>
                <a:ea typeface="Verdana" pitchFamily="34" charset="0"/>
                <a:cs typeface="Segoe UI" panose="020B0502040204020203" pitchFamily="34" charset="0"/>
              </a:rPr>
              <a:t>, otherwise </a:t>
            </a:r>
            <a:r>
              <a:rPr lang="en-US" sz="1800" dirty="0">
                <a:highlight>
                  <a:srgbClr val="FFFF00"/>
                </a:highlight>
                <a:latin typeface="Segoe UI" panose="020B0502040204020203" pitchFamily="34" charset="0"/>
                <a:ea typeface="Verdana" pitchFamily="34" charset="0"/>
                <a:cs typeface="Segoe UI" panose="020B0502040204020203" pitchFamily="34" charset="0"/>
              </a:rPr>
              <a:t>Go to step 4</a:t>
            </a:r>
            <a:r>
              <a:rPr lang="en-US" sz="1800" dirty="0">
                <a:latin typeface="Segoe UI" panose="020B0502040204020203" pitchFamily="34" charset="0"/>
                <a:ea typeface="Verdana" pitchFamily="34" charset="0"/>
                <a:cs typeface="Segoe UI" panose="020B0502040204020203" pitchFamily="34" charset="0"/>
              </a:rPr>
              <a:t>.</a:t>
            </a:r>
          </a:p>
          <a:p>
            <a:pPr>
              <a:buNone/>
            </a:pPr>
            <a:r>
              <a:rPr lang="en-US" sz="1800" b="1" dirty="0">
                <a:latin typeface="Segoe UI" panose="020B0502040204020203" pitchFamily="34" charset="0"/>
                <a:ea typeface="Verdana" pitchFamily="34" charset="0"/>
                <a:cs typeface="Segoe UI" panose="020B0502040204020203" pitchFamily="34" charset="0"/>
              </a:rPr>
              <a:t>	Step 4:</a:t>
            </a:r>
            <a:r>
              <a:rPr lang="en-US" sz="1800" dirty="0">
                <a:latin typeface="Segoe UI" panose="020B0502040204020203" pitchFamily="34" charset="0"/>
                <a:ea typeface="Verdana" pitchFamily="34" charset="0"/>
                <a:cs typeface="Segoe UI" panose="020B0502040204020203" pitchFamily="34" charset="0"/>
              </a:rPr>
              <a:t> </a:t>
            </a:r>
            <a:r>
              <a:rPr lang="en-US" sz="1800" u="sng" dirty="0">
                <a:latin typeface="Segoe UI" panose="020B0502040204020203" pitchFamily="34" charset="0"/>
                <a:ea typeface="Verdana" pitchFamily="34" charset="0"/>
                <a:cs typeface="Segoe UI" panose="020B0502040204020203" pitchFamily="34" charset="0"/>
              </a:rPr>
              <a:t>Expand</a:t>
            </a:r>
            <a:r>
              <a:rPr lang="en-US" sz="1800" dirty="0">
                <a:latin typeface="Segoe UI" panose="020B0502040204020203" pitchFamily="34" charset="0"/>
                <a:ea typeface="Verdana" pitchFamily="34" charset="0"/>
                <a:cs typeface="Segoe UI" panose="020B0502040204020203" pitchFamily="34" charset="0"/>
              </a:rPr>
              <a:t> node n and generate all of its </a:t>
            </a:r>
            <a:r>
              <a:rPr lang="en-US" sz="1800" u="sng" dirty="0">
                <a:latin typeface="Segoe UI" panose="020B0502040204020203" pitchFamily="34" charset="0"/>
                <a:ea typeface="Verdana" pitchFamily="34" charset="0"/>
                <a:cs typeface="Segoe UI" panose="020B0502040204020203" pitchFamily="34" charset="0"/>
              </a:rPr>
              <a:t>successors</a:t>
            </a:r>
            <a:r>
              <a:rPr lang="en-US" sz="1800" dirty="0">
                <a:latin typeface="Segoe UI" panose="020B0502040204020203" pitchFamily="34" charset="0"/>
                <a:ea typeface="Verdana" pitchFamily="34" charset="0"/>
                <a:cs typeface="Segoe UI" panose="020B0502040204020203" pitchFamily="34" charset="0"/>
              </a:rPr>
              <a:t>, and put n into 	  the CLOSED list. For each successor n', check whether n' is already 	  in the OPEN or CLOSED list, if not then compute </a:t>
            </a:r>
            <a:r>
              <a:rPr lang="en-US" sz="1800" dirty="0">
                <a:highlight>
                  <a:srgbClr val="FFFF00"/>
                </a:highlight>
                <a:latin typeface="Segoe UI" panose="020B0502040204020203" pitchFamily="34" charset="0"/>
                <a:ea typeface="Verdana" pitchFamily="34" charset="0"/>
                <a:cs typeface="Segoe UI" panose="020B0502040204020203" pitchFamily="34" charset="0"/>
              </a:rPr>
              <a:t>evaluation </a:t>
            </a:r>
            <a:r>
              <a:rPr lang="en-US" sz="1800" dirty="0">
                <a:latin typeface="Segoe UI" panose="020B0502040204020203" pitchFamily="34" charset="0"/>
                <a:ea typeface="Verdana" pitchFamily="34" charset="0"/>
                <a:cs typeface="Segoe UI" panose="020B0502040204020203" pitchFamily="34" charset="0"/>
              </a:rPr>
              <a:t>		  </a:t>
            </a:r>
            <a:r>
              <a:rPr lang="en-US" sz="1800" dirty="0">
                <a:highlight>
                  <a:srgbClr val="FFFF00"/>
                </a:highlight>
                <a:latin typeface="Segoe UI" panose="020B0502040204020203" pitchFamily="34" charset="0"/>
                <a:ea typeface="Verdana" pitchFamily="34" charset="0"/>
                <a:cs typeface="Segoe UI" panose="020B0502040204020203" pitchFamily="34" charset="0"/>
              </a:rPr>
              <a:t>function</a:t>
            </a:r>
            <a:r>
              <a:rPr lang="en-US" sz="1800" dirty="0">
                <a:latin typeface="Segoe UI" panose="020B0502040204020203" pitchFamily="34" charset="0"/>
                <a:ea typeface="Verdana" pitchFamily="34" charset="0"/>
                <a:cs typeface="Segoe UI" panose="020B0502040204020203" pitchFamily="34" charset="0"/>
              </a:rPr>
              <a:t> for n' and place into OPEN list.</a:t>
            </a:r>
          </a:p>
          <a:p>
            <a:pPr>
              <a:buNone/>
            </a:pPr>
            <a:r>
              <a:rPr lang="en-US" sz="1800" b="1" dirty="0">
                <a:latin typeface="Segoe UI" panose="020B0502040204020203" pitchFamily="34" charset="0"/>
                <a:ea typeface="Verdana" pitchFamily="34" charset="0"/>
                <a:cs typeface="Segoe UI" panose="020B0502040204020203" pitchFamily="34" charset="0"/>
              </a:rPr>
              <a:t>	Step 5:</a:t>
            </a:r>
            <a:r>
              <a:rPr lang="en-US" sz="1800" dirty="0">
                <a:latin typeface="Segoe UI" panose="020B0502040204020203" pitchFamily="34" charset="0"/>
                <a:ea typeface="Verdana" pitchFamily="34" charset="0"/>
                <a:cs typeface="Segoe UI" panose="020B0502040204020203" pitchFamily="34" charset="0"/>
              </a:rPr>
              <a:t> Else if node n' is already in OPEN and CLOSED, then it should be 	  attached to the back pointer which reflects the </a:t>
            </a:r>
            <a:r>
              <a:rPr lang="en-US" sz="1800" dirty="0">
                <a:highlight>
                  <a:srgbClr val="00FF00"/>
                </a:highlight>
                <a:latin typeface="Segoe UI" panose="020B0502040204020203" pitchFamily="34" charset="0"/>
                <a:ea typeface="Verdana" pitchFamily="34" charset="0"/>
                <a:cs typeface="Segoe UI" panose="020B0502040204020203" pitchFamily="34" charset="0"/>
              </a:rPr>
              <a:t>lowest g(n') </a:t>
            </a:r>
            <a:r>
              <a:rPr lang="en-US" sz="1800" dirty="0">
                <a:latin typeface="Segoe UI" panose="020B0502040204020203" pitchFamily="34" charset="0"/>
                <a:ea typeface="Verdana" pitchFamily="34" charset="0"/>
                <a:cs typeface="Segoe UI" panose="020B0502040204020203" pitchFamily="34" charset="0"/>
              </a:rPr>
              <a:t>value.</a:t>
            </a:r>
          </a:p>
          <a:p>
            <a:pPr>
              <a:buNone/>
            </a:pPr>
            <a:r>
              <a:rPr lang="en-US" sz="1800" b="1" dirty="0">
                <a:latin typeface="Segoe UI" panose="020B0502040204020203" pitchFamily="34" charset="0"/>
                <a:ea typeface="Verdana" pitchFamily="34" charset="0"/>
                <a:cs typeface="Segoe UI" panose="020B0502040204020203" pitchFamily="34" charset="0"/>
              </a:rPr>
              <a:t>	Step 6:</a:t>
            </a:r>
            <a:r>
              <a:rPr lang="en-US" sz="1800" dirty="0">
                <a:latin typeface="Segoe UI" panose="020B0502040204020203" pitchFamily="34" charset="0"/>
                <a:ea typeface="Verdana" pitchFamily="34" charset="0"/>
                <a:cs typeface="Segoe UI" panose="020B0502040204020203" pitchFamily="34" charset="0"/>
              </a:rPr>
              <a:t> Return to </a:t>
            </a:r>
            <a:r>
              <a:rPr lang="en-US" sz="1800" dirty="0">
                <a:highlight>
                  <a:srgbClr val="FFFF00"/>
                </a:highlight>
                <a:latin typeface="Segoe UI" panose="020B0502040204020203" pitchFamily="34" charset="0"/>
                <a:ea typeface="Verdana" pitchFamily="34" charset="0"/>
                <a:cs typeface="Segoe UI" panose="020B0502040204020203" pitchFamily="34" charset="0"/>
              </a:rPr>
              <a:t>Step 2.</a:t>
            </a:r>
          </a:p>
        </p:txBody>
      </p:sp>
      <p:pic>
        <p:nvPicPr>
          <p:cNvPr id="4" name="Picture 3">
            <a:extLst>
              <a:ext uri="{FF2B5EF4-FFF2-40B4-BE49-F238E27FC236}">
                <a16:creationId xmlns:a16="http://schemas.microsoft.com/office/drawing/2014/main" id="{F4952DF2-48AC-4BAA-8610-F7B3D198EE5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normAutofit/>
          </a:bodyPr>
          <a:lstStyle/>
          <a:p>
            <a:r>
              <a:rPr lang="en-US" sz="320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 search:</a:t>
            </a:r>
            <a:endParaRPr lang="en-US" sz="1800" dirty="0">
              <a:solidFill>
                <a:schemeClr val="bg1"/>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1524000"/>
            <a:ext cx="7753350" cy="4495800"/>
          </a:xfrm>
        </p:spPr>
        <p:txBody>
          <a:bodyPr>
            <a:normAutofit/>
          </a:bodyPr>
          <a:lstStyle/>
          <a:p>
            <a:pPr>
              <a:buNone/>
            </a:pPr>
            <a:r>
              <a:rPr lang="en-US" sz="2400" b="1" dirty="0">
                <a:latin typeface="Segoe UI" panose="020B0502040204020203" pitchFamily="34" charset="0"/>
                <a:ea typeface="Verdana" pitchFamily="34" charset="0"/>
                <a:cs typeface="Segoe UI" panose="020B0502040204020203" pitchFamily="34" charset="0"/>
              </a:rPr>
              <a:t>Advantages</a:t>
            </a:r>
            <a:r>
              <a:rPr lang="en-US" sz="2400" dirty="0">
                <a:latin typeface="Segoe UI" panose="020B0502040204020203" pitchFamily="34" charset="0"/>
                <a:ea typeface="Verdana" pitchFamily="34" charset="0"/>
                <a:cs typeface="Segoe UI" panose="020B0502040204020203" pitchFamily="34" charset="0"/>
              </a:rPr>
              <a:t>:</a:t>
            </a:r>
          </a:p>
          <a:p>
            <a:pPr lvl="0"/>
            <a:r>
              <a:rPr lang="en-US" sz="1800" dirty="0">
                <a:latin typeface="Segoe UI" panose="020B0502040204020203" pitchFamily="34" charset="0"/>
                <a:ea typeface="Verdana" pitchFamily="34" charset="0"/>
                <a:cs typeface="Segoe UI" panose="020B0502040204020203" pitchFamily="34" charset="0"/>
              </a:rPr>
              <a:t>A* search algorithm is the </a:t>
            </a:r>
            <a:r>
              <a:rPr lang="en-US" sz="1800" dirty="0">
                <a:highlight>
                  <a:srgbClr val="FFFF00"/>
                </a:highlight>
                <a:latin typeface="Segoe UI" panose="020B0502040204020203" pitchFamily="34" charset="0"/>
                <a:ea typeface="Verdana" pitchFamily="34" charset="0"/>
                <a:cs typeface="Segoe UI" panose="020B0502040204020203" pitchFamily="34" charset="0"/>
              </a:rPr>
              <a:t>best algorithm</a:t>
            </a:r>
            <a:r>
              <a:rPr lang="en-US" sz="1800" dirty="0">
                <a:latin typeface="Segoe UI" panose="020B0502040204020203" pitchFamily="34" charset="0"/>
                <a:ea typeface="Verdana" pitchFamily="34" charset="0"/>
                <a:cs typeface="Segoe UI" panose="020B0502040204020203" pitchFamily="34" charset="0"/>
              </a:rPr>
              <a:t> than other search algorithms.</a:t>
            </a:r>
          </a:p>
          <a:p>
            <a:pPr lvl="0"/>
            <a:r>
              <a:rPr lang="en-US" sz="1800" dirty="0">
                <a:latin typeface="Segoe UI" panose="020B0502040204020203" pitchFamily="34" charset="0"/>
                <a:ea typeface="Verdana" pitchFamily="34" charset="0"/>
                <a:cs typeface="Segoe UI" panose="020B0502040204020203" pitchFamily="34" charset="0"/>
              </a:rPr>
              <a:t>A* search algorithm is </a:t>
            </a:r>
            <a:r>
              <a:rPr lang="en-US" sz="1800" dirty="0">
                <a:highlight>
                  <a:srgbClr val="00FFFF"/>
                </a:highlight>
                <a:latin typeface="Segoe UI" panose="020B0502040204020203" pitchFamily="34" charset="0"/>
                <a:ea typeface="Verdana" pitchFamily="34" charset="0"/>
                <a:cs typeface="Segoe UI" panose="020B0502040204020203" pitchFamily="34" charset="0"/>
              </a:rPr>
              <a:t>optimal and complete</a:t>
            </a:r>
            <a:r>
              <a:rPr lang="en-US" sz="1800" dirty="0">
                <a:latin typeface="Segoe UI" panose="020B0502040204020203" pitchFamily="34" charset="0"/>
                <a:ea typeface="Verdana" pitchFamily="34" charset="0"/>
                <a:cs typeface="Segoe UI" panose="020B0502040204020203" pitchFamily="34" charset="0"/>
              </a:rPr>
              <a:t>.</a:t>
            </a:r>
          </a:p>
          <a:p>
            <a:pPr lvl="0"/>
            <a:r>
              <a:rPr lang="en-US" sz="1800" dirty="0">
                <a:latin typeface="Segoe UI" panose="020B0502040204020203" pitchFamily="34" charset="0"/>
                <a:ea typeface="Verdana" pitchFamily="34" charset="0"/>
                <a:cs typeface="Segoe UI" panose="020B0502040204020203" pitchFamily="34" charset="0"/>
              </a:rPr>
              <a:t>This algorithm can solve </a:t>
            </a:r>
            <a:r>
              <a:rPr lang="en-US" sz="1800" dirty="0">
                <a:highlight>
                  <a:srgbClr val="FFFF00"/>
                </a:highlight>
                <a:latin typeface="Segoe UI" panose="020B0502040204020203" pitchFamily="34" charset="0"/>
                <a:ea typeface="Verdana" pitchFamily="34" charset="0"/>
                <a:cs typeface="Segoe UI" panose="020B0502040204020203" pitchFamily="34" charset="0"/>
              </a:rPr>
              <a:t>very complex</a:t>
            </a:r>
            <a:r>
              <a:rPr lang="en-US" sz="1800" dirty="0">
                <a:latin typeface="Segoe UI" panose="020B0502040204020203" pitchFamily="34" charset="0"/>
                <a:ea typeface="Verdana" pitchFamily="34" charset="0"/>
                <a:cs typeface="Segoe UI" panose="020B0502040204020203" pitchFamily="34" charset="0"/>
              </a:rPr>
              <a:t> problems.</a:t>
            </a:r>
          </a:p>
          <a:p>
            <a:endParaRPr lang="en-US" sz="2100" dirty="0">
              <a:latin typeface="Segoe UI" panose="020B0502040204020203" pitchFamily="34" charset="0"/>
              <a:ea typeface="Verdana" pitchFamily="34" charset="0"/>
              <a:cs typeface="Segoe UI" panose="020B0502040204020203" pitchFamily="34" charset="0"/>
            </a:endParaRPr>
          </a:p>
          <a:p>
            <a:pPr>
              <a:buNone/>
            </a:pPr>
            <a:r>
              <a:rPr lang="en-US" sz="2400" b="1" dirty="0">
                <a:latin typeface="Segoe UI" panose="020B0502040204020203" pitchFamily="34" charset="0"/>
                <a:ea typeface="Verdana" pitchFamily="34" charset="0"/>
                <a:cs typeface="Segoe UI" panose="020B0502040204020203" pitchFamily="34" charset="0"/>
              </a:rPr>
              <a:t>Disadvantages:</a:t>
            </a:r>
          </a:p>
          <a:p>
            <a:pPr lvl="0"/>
            <a:r>
              <a:rPr lang="en-US" sz="1800" dirty="0">
                <a:latin typeface="Segoe UI" panose="020B0502040204020203" pitchFamily="34" charset="0"/>
                <a:ea typeface="Verdana" pitchFamily="34" charset="0"/>
                <a:cs typeface="Segoe UI" panose="020B0502040204020203" pitchFamily="34" charset="0"/>
              </a:rPr>
              <a:t>It does </a:t>
            </a:r>
            <a:r>
              <a:rPr lang="en-US" sz="1800" dirty="0">
                <a:highlight>
                  <a:srgbClr val="FFFF00"/>
                </a:highlight>
                <a:latin typeface="Segoe UI" panose="020B0502040204020203" pitchFamily="34" charset="0"/>
                <a:ea typeface="Verdana" pitchFamily="34" charset="0"/>
                <a:cs typeface="Segoe UI" panose="020B0502040204020203" pitchFamily="34" charset="0"/>
              </a:rPr>
              <a:t>not always</a:t>
            </a:r>
            <a:r>
              <a:rPr lang="en-US" sz="1800" dirty="0">
                <a:latin typeface="Segoe UI" panose="020B0502040204020203" pitchFamily="34" charset="0"/>
                <a:ea typeface="Verdana" pitchFamily="34" charset="0"/>
                <a:cs typeface="Segoe UI" panose="020B0502040204020203" pitchFamily="34" charset="0"/>
              </a:rPr>
              <a:t> produce the shortest path as it mostly based on heuristics and approximation.</a:t>
            </a:r>
          </a:p>
          <a:p>
            <a:pPr lvl="0"/>
            <a:r>
              <a:rPr lang="en-US" sz="1800" dirty="0">
                <a:latin typeface="Segoe UI" panose="020B0502040204020203" pitchFamily="34" charset="0"/>
                <a:ea typeface="Verdana" pitchFamily="34" charset="0"/>
                <a:cs typeface="Segoe UI" panose="020B0502040204020203" pitchFamily="34" charset="0"/>
              </a:rPr>
              <a:t>A* search algorithm has some </a:t>
            </a:r>
            <a:r>
              <a:rPr lang="en-US" sz="1800" dirty="0">
                <a:highlight>
                  <a:srgbClr val="00FFFF"/>
                </a:highlight>
                <a:latin typeface="Segoe UI" panose="020B0502040204020203" pitchFamily="34" charset="0"/>
                <a:ea typeface="Verdana" pitchFamily="34" charset="0"/>
                <a:cs typeface="Segoe UI" panose="020B0502040204020203" pitchFamily="34" charset="0"/>
              </a:rPr>
              <a:t>complexity issues</a:t>
            </a:r>
            <a:r>
              <a:rPr lang="en-US" sz="1800" dirty="0">
                <a:latin typeface="Segoe UI" panose="020B0502040204020203" pitchFamily="34" charset="0"/>
                <a:ea typeface="Verdana" pitchFamily="34" charset="0"/>
                <a:cs typeface="Segoe UI" panose="020B0502040204020203" pitchFamily="34" charset="0"/>
              </a:rPr>
              <a:t>.</a:t>
            </a:r>
          </a:p>
          <a:p>
            <a:pPr lvl="0"/>
            <a:r>
              <a:rPr lang="en-US" sz="1800" dirty="0">
                <a:latin typeface="Segoe UI" panose="020B0502040204020203" pitchFamily="34" charset="0"/>
                <a:ea typeface="Verdana" pitchFamily="34" charset="0"/>
                <a:cs typeface="Segoe UI" panose="020B0502040204020203" pitchFamily="34" charset="0"/>
              </a:rPr>
              <a:t>The main drawback of A* is </a:t>
            </a:r>
            <a:r>
              <a:rPr lang="en-US" sz="1800" dirty="0">
                <a:highlight>
                  <a:srgbClr val="FFFF00"/>
                </a:highlight>
                <a:latin typeface="Segoe UI" panose="020B0502040204020203" pitchFamily="34" charset="0"/>
                <a:ea typeface="Verdana" pitchFamily="34" charset="0"/>
                <a:cs typeface="Segoe UI" panose="020B0502040204020203" pitchFamily="34" charset="0"/>
              </a:rPr>
              <a:t>memory requirement</a:t>
            </a:r>
            <a:r>
              <a:rPr lang="en-US" sz="1800" dirty="0">
                <a:latin typeface="Segoe UI" panose="020B0502040204020203" pitchFamily="34" charset="0"/>
                <a:ea typeface="Verdana" pitchFamily="34" charset="0"/>
                <a:cs typeface="Segoe UI" panose="020B0502040204020203" pitchFamily="34" charset="0"/>
              </a:rPr>
              <a:t> as it keeps all generated nodes in the memory. </a:t>
            </a:r>
          </a:p>
          <a:p>
            <a:pPr marL="0" indent="0">
              <a:buNone/>
            </a:pPr>
            <a:endParaRPr lang="en-US"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461C4C7D-3A74-4073-8F4E-5F25B93D11D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6C6D-C0E0-4D99-978A-CF12183B2416}"/>
              </a:ext>
            </a:extLst>
          </p:cNvPr>
          <p:cNvSpPr>
            <a:spLocks noGrp="1"/>
          </p:cNvSpPr>
          <p:nvPr>
            <p:ph type="title"/>
          </p:nvPr>
        </p:nvSpPr>
        <p:spPr>
          <a:xfrm>
            <a:off x="628650" y="365127"/>
            <a:ext cx="7886700" cy="625474"/>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8 puzzle using A*</a:t>
            </a:r>
          </a:p>
        </p:txBody>
      </p:sp>
      <p:pic>
        <p:nvPicPr>
          <p:cNvPr id="4" name="Content Placeholder 3" descr="Heuristic Search — Chemeketa CS160 Reader">
            <a:extLst>
              <a:ext uri="{FF2B5EF4-FFF2-40B4-BE49-F238E27FC236}">
                <a16:creationId xmlns:a16="http://schemas.microsoft.com/office/drawing/2014/main" id="{960EC414-677D-4841-B6E6-864454A3B5A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4570" y="1371600"/>
            <a:ext cx="6077829" cy="5121273"/>
          </a:xfrm>
          <a:prstGeom prst="rect">
            <a:avLst/>
          </a:prstGeom>
          <a:noFill/>
          <a:ln>
            <a:noFill/>
          </a:ln>
        </p:spPr>
      </p:pic>
      <p:sp>
        <p:nvSpPr>
          <p:cNvPr id="5" name="TextBox 4">
            <a:extLst>
              <a:ext uri="{FF2B5EF4-FFF2-40B4-BE49-F238E27FC236}">
                <a16:creationId xmlns:a16="http://schemas.microsoft.com/office/drawing/2014/main" id="{AF38409C-F714-41A7-999E-612D6A108785}"/>
              </a:ext>
            </a:extLst>
          </p:cNvPr>
          <p:cNvSpPr txBox="1"/>
          <p:nvPr/>
        </p:nvSpPr>
        <p:spPr>
          <a:xfrm>
            <a:off x="838200" y="1676400"/>
            <a:ext cx="1066800" cy="584775"/>
          </a:xfrm>
          <a:prstGeom prst="rect">
            <a:avLst/>
          </a:prstGeom>
          <a:noFill/>
        </p:spPr>
        <p:txBody>
          <a:bodyPr wrap="square" rtlCol="0">
            <a:spAutoFit/>
          </a:bodyPr>
          <a:lstStyle/>
          <a:p>
            <a:r>
              <a:rPr lang="en-US" sz="1600" b="1" dirty="0">
                <a:solidFill>
                  <a:srgbClr val="FF0000"/>
                </a:solidFill>
                <a:latin typeface="Segoe UI" panose="020B0502040204020203" pitchFamily="34" charset="0"/>
                <a:cs typeface="Segoe UI" panose="020B0502040204020203" pitchFamily="34" charset="0"/>
              </a:rPr>
              <a:t>Level 0</a:t>
            </a:r>
          </a:p>
          <a:p>
            <a:r>
              <a:rPr lang="en-US" sz="1600" b="1" dirty="0">
                <a:solidFill>
                  <a:srgbClr val="FF0000"/>
                </a:solidFill>
                <a:latin typeface="Segoe UI" panose="020B0502040204020203" pitchFamily="34" charset="0"/>
                <a:cs typeface="Segoe UI" panose="020B0502040204020203" pitchFamily="34" charset="0"/>
              </a:rPr>
              <a:t>g = 0</a:t>
            </a:r>
          </a:p>
        </p:txBody>
      </p:sp>
      <p:sp>
        <p:nvSpPr>
          <p:cNvPr id="6" name="TextBox 5">
            <a:extLst>
              <a:ext uri="{FF2B5EF4-FFF2-40B4-BE49-F238E27FC236}">
                <a16:creationId xmlns:a16="http://schemas.microsoft.com/office/drawing/2014/main" id="{9166468C-B76B-41CD-940C-AD30FB56C9BE}"/>
              </a:ext>
            </a:extLst>
          </p:cNvPr>
          <p:cNvSpPr txBox="1"/>
          <p:nvPr/>
        </p:nvSpPr>
        <p:spPr>
          <a:xfrm>
            <a:off x="838200" y="3090446"/>
            <a:ext cx="1066800" cy="584775"/>
          </a:xfrm>
          <a:prstGeom prst="rect">
            <a:avLst/>
          </a:prstGeom>
          <a:noFill/>
        </p:spPr>
        <p:txBody>
          <a:bodyPr wrap="square" rtlCol="0">
            <a:spAutoFit/>
          </a:bodyPr>
          <a:lstStyle/>
          <a:p>
            <a:r>
              <a:rPr lang="en-US" sz="1600" b="1" dirty="0">
                <a:solidFill>
                  <a:srgbClr val="FF0000"/>
                </a:solidFill>
                <a:latin typeface="Segoe UI" panose="020B0502040204020203" pitchFamily="34" charset="0"/>
                <a:cs typeface="Segoe UI" panose="020B0502040204020203" pitchFamily="34" charset="0"/>
              </a:rPr>
              <a:t>Level 1</a:t>
            </a:r>
          </a:p>
          <a:p>
            <a:r>
              <a:rPr lang="en-US" sz="1600" b="1" dirty="0">
                <a:solidFill>
                  <a:srgbClr val="FF0000"/>
                </a:solidFill>
                <a:latin typeface="Segoe UI" panose="020B0502040204020203" pitchFamily="34" charset="0"/>
                <a:cs typeface="Segoe UI" panose="020B0502040204020203" pitchFamily="34" charset="0"/>
              </a:rPr>
              <a:t>g = 1</a:t>
            </a:r>
          </a:p>
        </p:txBody>
      </p:sp>
      <p:sp>
        <p:nvSpPr>
          <p:cNvPr id="7" name="TextBox 6">
            <a:extLst>
              <a:ext uri="{FF2B5EF4-FFF2-40B4-BE49-F238E27FC236}">
                <a16:creationId xmlns:a16="http://schemas.microsoft.com/office/drawing/2014/main" id="{E8B1D909-0C29-4BE8-8D94-31C745DB583D}"/>
              </a:ext>
            </a:extLst>
          </p:cNvPr>
          <p:cNvSpPr txBox="1"/>
          <p:nvPr/>
        </p:nvSpPr>
        <p:spPr>
          <a:xfrm>
            <a:off x="849923" y="4451247"/>
            <a:ext cx="1066800" cy="584775"/>
          </a:xfrm>
          <a:prstGeom prst="rect">
            <a:avLst/>
          </a:prstGeom>
          <a:noFill/>
        </p:spPr>
        <p:txBody>
          <a:bodyPr wrap="square" rtlCol="0">
            <a:spAutoFit/>
          </a:bodyPr>
          <a:lstStyle/>
          <a:p>
            <a:r>
              <a:rPr lang="en-US" sz="1600" b="1" dirty="0">
                <a:solidFill>
                  <a:srgbClr val="FF0000"/>
                </a:solidFill>
                <a:latin typeface="Segoe UI" panose="020B0502040204020203" pitchFamily="34" charset="0"/>
                <a:cs typeface="Segoe UI" panose="020B0502040204020203" pitchFamily="34" charset="0"/>
              </a:rPr>
              <a:t>Level 2 </a:t>
            </a:r>
          </a:p>
          <a:p>
            <a:r>
              <a:rPr lang="en-US" sz="1600" b="1" dirty="0">
                <a:solidFill>
                  <a:srgbClr val="FF0000"/>
                </a:solidFill>
                <a:latin typeface="Segoe UI" panose="020B0502040204020203" pitchFamily="34" charset="0"/>
                <a:cs typeface="Segoe UI" panose="020B0502040204020203" pitchFamily="34" charset="0"/>
              </a:rPr>
              <a:t>g = 2</a:t>
            </a:r>
          </a:p>
        </p:txBody>
      </p:sp>
      <p:sp>
        <p:nvSpPr>
          <p:cNvPr id="8" name="TextBox 7">
            <a:extLst>
              <a:ext uri="{FF2B5EF4-FFF2-40B4-BE49-F238E27FC236}">
                <a16:creationId xmlns:a16="http://schemas.microsoft.com/office/drawing/2014/main" id="{135CBD47-3FD9-4391-BBFD-98CA01F80DC3}"/>
              </a:ext>
            </a:extLst>
          </p:cNvPr>
          <p:cNvSpPr txBox="1"/>
          <p:nvPr/>
        </p:nvSpPr>
        <p:spPr>
          <a:xfrm>
            <a:off x="861646" y="5810190"/>
            <a:ext cx="1066800" cy="584775"/>
          </a:xfrm>
          <a:prstGeom prst="rect">
            <a:avLst/>
          </a:prstGeom>
          <a:noFill/>
        </p:spPr>
        <p:txBody>
          <a:bodyPr wrap="square" rtlCol="0">
            <a:spAutoFit/>
          </a:bodyPr>
          <a:lstStyle/>
          <a:p>
            <a:r>
              <a:rPr lang="en-US" sz="1600" b="1" dirty="0">
                <a:solidFill>
                  <a:srgbClr val="FF0000"/>
                </a:solidFill>
                <a:latin typeface="Segoe UI" panose="020B0502040204020203" pitchFamily="34" charset="0"/>
                <a:cs typeface="Segoe UI" panose="020B0502040204020203" pitchFamily="34" charset="0"/>
              </a:rPr>
              <a:t>Level 3 </a:t>
            </a:r>
          </a:p>
          <a:p>
            <a:r>
              <a:rPr lang="en-US" sz="1600" b="1" dirty="0">
                <a:solidFill>
                  <a:srgbClr val="FF0000"/>
                </a:solidFill>
                <a:latin typeface="Segoe UI" panose="020B0502040204020203" pitchFamily="34" charset="0"/>
                <a:cs typeface="Segoe UI" panose="020B0502040204020203" pitchFamily="34" charset="0"/>
              </a:rPr>
              <a:t>g = 3</a:t>
            </a:r>
          </a:p>
        </p:txBody>
      </p:sp>
      <p:pic>
        <p:nvPicPr>
          <p:cNvPr id="9" name="Picture 8">
            <a:extLst>
              <a:ext uri="{FF2B5EF4-FFF2-40B4-BE49-F238E27FC236}">
                <a16:creationId xmlns:a16="http://schemas.microsoft.com/office/drawing/2014/main" id="{922B0CD4-6BF9-4D5F-9D22-D91D459C999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
        <p:nvSpPr>
          <p:cNvPr id="10" name="TextBox 9">
            <a:extLst>
              <a:ext uri="{FF2B5EF4-FFF2-40B4-BE49-F238E27FC236}">
                <a16:creationId xmlns:a16="http://schemas.microsoft.com/office/drawing/2014/main" id="{0527B18E-B2AB-44A3-900E-D5DF68E42E0B}"/>
              </a:ext>
            </a:extLst>
          </p:cNvPr>
          <p:cNvSpPr txBox="1"/>
          <p:nvPr/>
        </p:nvSpPr>
        <p:spPr>
          <a:xfrm>
            <a:off x="5715000" y="5486400"/>
            <a:ext cx="2667000" cy="584775"/>
          </a:xfrm>
          <a:prstGeom prst="rect">
            <a:avLst/>
          </a:prstGeom>
          <a:noFill/>
        </p:spPr>
        <p:txBody>
          <a:bodyPr wrap="square" rtlCol="0">
            <a:spAutoFit/>
          </a:bodyPr>
          <a:lstStyle/>
          <a:p>
            <a:r>
              <a:rPr lang="en-US" sz="1600" b="1" dirty="0">
                <a:solidFill>
                  <a:srgbClr val="0070C0"/>
                </a:solidFill>
              </a:rPr>
              <a:t>h(n): count the no of tiles not in place. </a:t>
            </a:r>
          </a:p>
        </p:txBody>
      </p:sp>
    </p:spTree>
    <p:extLst>
      <p:ext uri="{BB962C8B-B14F-4D97-AF65-F5344CB8AC3E}">
        <p14:creationId xmlns:p14="http://schemas.microsoft.com/office/powerpoint/2010/main" val="34353181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39B4-66C2-46B6-A838-39ADBAE409C1}"/>
              </a:ext>
            </a:extLst>
          </p:cNvPr>
          <p:cNvSpPr>
            <a:spLocks noGrp="1"/>
          </p:cNvSpPr>
          <p:nvPr>
            <p:ph type="title"/>
          </p:nvPr>
        </p:nvSpPr>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rPr>
              <a:t>Game Tree Search</a:t>
            </a:r>
          </a:p>
        </p:txBody>
      </p:sp>
      <p:sp>
        <p:nvSpPr>
          <p:cNvPr id="3" name="Content Placeholder 2">
            <a:extLst>
              <a:ext uri="{FF2B5EF4-FFF2-40B4-BE49-F238E27FC236}">
                <a16:creationId xmlns:a16="http://schemas.microsoft.com/office/drawing/2014/main" id="{60FAFC9E-7251-49D5-950F-B025D3BEE1A6}"/>
              </a:ext>
            </a:extLst>
          </p:cNvPr>
          <p:cNvSpPr>
            <a:spLocks noGrp="1"/>
          </p:cNvSpPr>
          <p:nvPr>
            <p:ph idx="1"/>
          </p:nvPr>
        </p:nvSpPr>
        <p:spPr/>
        <p:txBody>
          <a:bodyPr/>
          <a:lstStyle/>
          <a:p>
            <a:pPr marL="514350" indent="-514350">
              <a:buFont typeface="+mj-lt"/>
              <a:buAutoNum type="arabicPeriod"/>
            </a:pPr>
            <a:r>
              <a:rPr lang="en-US" dirty="0"/>
              <a:t>Min-Max search</a:t>
            </a:r>
          </a:p>
          <a:p>
            <a:pPr marL="514350" indent="-514350">
              <a:buFont typeface="+mj-lt"/>
              <a:buAutoNum type="arabicPeriod"/>
            </a:pPr>
            <a:r>
              <a:rPr lang="en-US" dirty="0"/>
              <a:t>Alpha-Beta pruning search</a:t>
            </a:r>
          </a:p>
          <a:p>
            <a:pPr marL="514350" indent="-514350">
              <a:buFont typeface="+mj-lt"/>
              <a:buAutoNum type="arabicPeriod"/>
            </a:pPr>
            <a:r>
              <a:rPr lang="en-US" dirty="0"/>
              <a:t>Monte Carlo Tree Search </a:t>
            </a:r>
          </a:p>
          <a:p>
            <a:pPr marL="0" indent="0">
              <a:buNone/>
            </a:pPr>
            <a:r>
              <a:rPr lang="en-US" dirty="0"/>
              <a:t>These searching techniques are used for solving problems were two or more than two players are involved.</a:t>
            </a:r>
          </a:p>
        </p:txBody>
      </p:sp>
    </p:spTree>
    <p:extLst>
      <p:ext uri="{BB962C8B-B14F-4D97-AF65-F5344CB8AC3E}">
        <p14:creationId xmlns:p14="http://schemas.microsoft.com/office/powerpoint/2010/main" val="3824034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C117-CB5E-45AE-AEE2-9801064DEAD3}"/>
              </a:ext>
            </a:extLst>
          </p:cNvPr>
          <p:cNvSpPr>
            <a:spLocks noGrp="1"/>
          </p:cNvSpPr>
          <p:nvPr>
            <p:ph type="ctrTitle"/>
          </p:nvPr>
        </p:nvSpPr>
        <p:spPr/>
        <p:txBody>
          <a:bodyPr>
            <a:normAutofit/>
          </a:bodyPr>
          <a:lstStyle/>
          <a:p>
            <a:r>
              <a:rPr lang="en-IN" sz="3300" dirty="0">
                <a:ln w="0"/>
                <a:effectLst>
                  <a:outerShdw blurRad="38100" dist="19050" dir="2700000" algn="tl" rotWithShape="0">
                    <a:schemeClr val="dk1">
                      <a:alpha val="40000"/>
                    </a:schemeClr>
                  </a:outerShdw>
                </a:effectLst>
              </a:rPr>
              <a:t>Monte Carlo Tree Search in Reinforcement Learning</a:t>
            </a:r>
            <a:endParaRPr lang="en-US" sz="3300" dirty="0">
              <a:ln w="0"/>
              <a:effectLst>
                <a:outerShdw blurRad="38100" dist="19050" dir="2700000" algn="tl" rotWithShape="0">
                  <a:schemeClr val="dk1">
                    <a:alpha val="40000"/>
                  </a:schemeClr>
                </a:outerShdw>
              </a:effectLst>
            </a:endParaRPr>
          </a:p>
        </p:txBody>
      </p:sp>
      <p:sp>
        <p:nvSpPr>
          <p:cNvPr id="3" name="Subtitle 2">
            <a:extLst>
              <a:ext uri="{FF2B5EF4-FFF2-40B4-BE49-F238E27FC236}">
                <a16:creationId xmlns:a16="http://schemas.microsoft.com/office/drawing/2014/main" id="{8F2127E2-5F57-4EC0-86C1-24027932F53C}"/>
              </a:ext>
            </a:extLst>
          </p:cNvPr>
          <p:cNvSpPr>
            <a:spLocks noGrp="1"/>
          </p:cNvSpPr>
          <p:nvPr>
            <p:ph type="subTitle" idx="1"/>
          </p:nvPr>
        </p:nvSpPr>
        <p:spPr/>
        <p:txBody>
          <a:bodyPr>
            <a:normAutofit/>
          </a:bodyPr>
          <a:lstStyle/>
          <a:p>
            <a:r>
              <a:rPr lang="en-US" sz="2700" dirty="0">
                <a:ln w="0"/>
                <a:effectLst>
                  <a:outerShdw blurRad="38100" dist="19050" dir="2700000" algn="tl" rotWithShape="0">
                    <a:schemeClr val="dk1">
                      <a:alpha val="40000"/>
                    </a:schemeClr>
                  </a:outerShdw>
                </a:effectLst>
              </a:rPr>
              <a:t>Avinash Shrivas</a:t>
            </a:r>
          </a:p>
        </p:txBody>
      </p:sp>
    </p:spTree>
    <p:extLst>
      <p:ext uri="{BB962C8B-B14F-4D97-AF65-F5344CB8AC3E}">
        <p14:creationId xmlns:p14="http://schemas.microsoft.com/office/powerpoint/2010/main" val="324805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27F7-3896-4BD4-83FD-2421814D5B01}"/>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Overview</a:t>
            </a:r>
            <a:endParaRPr lang="en-US" sz="2400"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05CA1C67-EC34-4B6F-AC53-3A7AA729DFFE}"/>
              </a:ext>
            </a:extLst>
          </p:cNvPr>
          <p:cNvSpPr>
            <a:spLocks noGrp="1"/>
          </p:cNvSpPr>
          <p:nvPr>
            <p:ph idx="1"/>
          </p:nvPr>
        </p:nvSpPr>
        <p:spPr/>
        <p:txBody>
          <a:bodyPr>
            <a:normAutofit/>
          </a:bodyPr>
          <a:lstStyle/>
          <a:p>
            <a:pPr marL="0" indent="0">
              <a:buNone/>
            </a:pPr>
            <a:r>
              <a:rPr lang="en-IN" sz="1800" dirty="0"/>
              <a:t>Monte Carlo tree search (MCTS) algorithm consists of four phases: </a:t>
            </a:r>
          </a:p>
          <a:p>
            <a:pPr marL="342900" indent="-342900">
              <a:buFont typeface="+mj-lt"/>
              <a:buAutoNum type="arabicPeriod"/>
            </a:pPr>
            <a:r>
              <a:rPr lang="en-IN" sz="1800" dirty="0"/>
              <a:t>Selection</a:t>
            </a:r>
          </a:p>
          <a:p>
            <a:pPr marL="342900" indent="-342900">
              <a:buFont typeface="+mj-lt"/>
              <a:buAutoNum type="arabicPeriod"/>
            </a:pPr>
            <a:r>
              <a:rPr lang="en-IN" sz="1800" dirty="0"/>
              <a:t>Expansion</a:t>
            </a:r>
          </a:p>
          <a:p>
            <a:pPr marL="342900" indent="-342900">
              <a:buFont typeface="+mj-lt"/>
              <a:buAutoNum type="arabicPeriod"/>
            </a:pPr>
            <a:r>
              <a:rPr lang="en-IN" sz="1800" dirty="0"/>
              <a:t>Rollout/Simulation</a:t>
            </a:r>
          </a:p>
          <a:p>
            <a:pPr marL="342900" indent="-342900">
              <a:buFont typeface="+mj-lt"/>
              <a:buAutoNum type="arabicPeriod"/>
            </a:pPr>
            <a:r>
              <a:rPr lang="en-IN" sz="1800" dirty="0"/>
              <a:t>Backpropagation</a:t>
            </a:r>
          </a:p>
          <a:p>
            <a:pPr marL="0" indent="0">
              <a:buNone/>
            </a:pPr>
            <a:endParaRPr lang="en-US" sz="1800" dirty="0"/>
          </a:p>
        </p:txBody>
      </p:sp>
      <p:pic>
        <p:nvPicPr>
          <p:cNvPr id="1026" name="Picture 2">
            <a:extLst>
              <a:ext uri="{FF2B5EF4-FFF2-40B4-BE49-F238E27FC236}">
                <a16:creationId xmlns:a16="http://schemas.microsoft.com/office/drawing/2014/main" id="{C07F42BE-DD18-4488-AC72-CCB2A8B43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810" y="2934032"/>
            <a:ext cx="5132214" cy="209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54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0505-8850-4FAD-BA38-427114B07855}"/>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0949C549-4100-4526-84DD-36967C41A055}"/>
              </a:ext>
            </a:extLst>
          </p:cNvPr>
          <p:cNvSpPr>
            <a:spLocks noGrp="1"/>
          </p:cNvSpPr>
          <p:nvPr>
            <p:ph idx="1"/>
          </p:nvPr>
        </p:nvSpPr>
        <p:spPr/>
        <p:txBody>
          <a:bodyPr>
            <a:normAutofit/>
          </a:bodyPr>
          <a:lstStyle/>
          <a:p>
            <a:pPr marL="0" indent="0">
              <a:buNone/>
            </a:pPr>
            <a:r>
              <a:rPr lang="en-IN" sz="1800" dirty="0"/>
              <a:t>1. </a:t>
            </a:r>
            <a:r>
              <a:rPr lang="en-IN" sz="1800" b="1" dirty="0"/>
              <a:t>Selection</a:t>
            </a:r>
          </a:p>
          <a:p>
            <a:pPr marL="0" indent="0">
              <a:buNone/>
            </a:pPr>
            <a:r>
              <a:rPr lang="en-IN" sz="1800" dirty="0"/>
              <a:t>Algorithm starts at root node R, then moves down the tree by selecting optimal child node until a leaf node L(no known children so far) is reached.</a:t>
            </a:r>
          </a:p>
          <a:p>
            <a:pPr marL="0" indent="0">
              <a:buNone/>
            </a:pPr>
            <a:endParaRPr lang="en-IN" sz="1800" dirty="0"/>
          </a:p>
          <a:p>
            <a:pPr marL="0" indent="0">
              <a:buNone/>
            </a:pPr>
            <a:r>
              <a:rPr lang="en-IN" sz="1800" dirty="0"/>
              <a:t>2. </a:t>
            </a:r>
            <a:r>
              <a:rPr lang="en-IN" sz="1800" b="1" dirty="0"/>
              <a:t>Expansion</a:t>
            </a:r>
          </a:p>
          <a:p>
            <a:pPr marL="0" indent="0">
              <a:buNone/>
            </a:pPr>
            <a:r>
              <a:rPr lang="en-IN" sz="1800" dirty="0"/>
              <a:t>If L is a not a terminal node (it does not terminate the game) then create one or more child nodes according to available actions at the current state (node), then and select the first of these new nodes M.</a:t>
            </a:r>
            <a:endParaRPr lang="en-US" sz="1800" dirty="0"/>
          </a:p>
        </p:txBody>
      </p:sp>
    </p:spTree>
    <p:extLst>
      <p:ext uri="{BB962C8B-B14F-4D97-AF65-F5344CB8AC3E}">
        <p14:creationId xmlns:p14="http://schemas.microsoft.com/office/powerpoint/2010/main" val="3528662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778E-6DC1-4955-B9AC-94287840C216}"/>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sp>
        <p:nvSpPr>
          <p:cNvPr id="3" name="Content Placeholder 2">
            <a:extLst>
              <a:ext uri="{FF2B5EF4-FFF2-40B4-BE49-F238E27FC236}">
                <a16:creationId xmlns:a16="http://schemas.microsoft.com/office/drawing/2014/main" id="{58E63E94-4FB9-4502-AD48-D297F0EEB653}"/>
              </a:ext>
            </a:extLst>
          </p:cNvPr>
          <p:cNvSpPr>
            <a:spLocks noGrp="1"/>
          </p:cNvSpPr>
          <p:nvPr>
            <p:ph idx="1"/>
          </p:nvPr>
        </p:nvSpPr>
        <p:spPr/>
        <p:txBody>
          <a:bodyPr>
            <a:normAutofit/>
          </a:bodyPr>
          <a:lstStyle/>
          <a:p>
            <a:pPr marL="0" indent="0">
              <a:buNone/>
            </a:pPr>
            <a:r>
              <a:rPr lang="en-IN" sz="1800" dirty="0"/>
              <a:t>3. </a:t>
            </a:r>
            <a:r>
              <a:rPr lang="en-IN" sz="1800" b="1" dirty="0"/>
              <a:t>Simulation</a:t>
            </a:r>
          </a:p>
          <a:p>
            <a:pPr marL="0" indent="0">
              <a:buNone/>
            </a:pPr>
            <a:r>
              <a:rPr lang="en-IN" sz="1800" dirty="0"/>
              <a:t>Run a simulated rollout from M until a terminal state is found. The terminal state contains a result (value) that will be returned to upwards in the is backpropagation phase.</a:t>
            </a:r>
          </a:p>
          <a:p>
            <a:pPr marL="0" indent="0">
              <a:buNone/>
            </a:pPr>
            <a:r>
              <a:rPr lang="en-IN" sz="1800" dirty="0"/>
              <a:t>NB. The states or nodes in which the rollout passes through are not considered visited.</a:t>
            </a:r>
          </a:p>
          <a:p>
            <a:pPr marL="0" indent="0">
              <a:buNone/>
            </a:pPr>
            <a:endParaRPr lang="en-IN" sz="1800" dirty="0"/>
          </a:p>
          <a:p>
            <a:pPr marL="0" indent="0">
              <a:buNone/>
            </a:pPr>
            <a:r>
              <a:rPr lang="en-IN" sz="1800" dirty="0"/>
              <a:t>4. </a:t>
            </a:r>
            <a:r>
              <a:rPr lang="en-IN" sz="1800" b="1" dirty="0"/>
              <a:t>Backpropagation</a:t>
            </a:r>
          </a:p>
          <a:p>
            <a:pPr marL="0" indent="0">
              <a:buNone/>
            </a:pPr>
            <a:r>
              <a:rPr lang="en-IN" sz="1800" dirty="0"/>
              <a:t>After the simulation phase, a result is returned. All nodes from M up to R will be updated by adding the result to their value and increase the count of visits at each node.</a:t>
            </a:r>
            <a:endParaRPr lang="en-US" sz="1800" dirty="0"/>
          </a:p>
        </p:txBody>
      </p:sp>
    </p:spTree>
    <p:extLst>
      <p:ext uri="{BB962C8B-B14F-4D97-AF65-F5344CB8AC3E}">
        <p14:creationId xmlns:p14="http://schemas.microsoft.com/office/powerpoint/2010/main" val="1913609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47221" y="1096947"/>
            <a:ext cx="6176122" cy="4631391"/>
            <a:chOff x="1487783" y="1243207"/>
            <a:chExt cx="6999605" cy="5248910"/>
          </a:xfrm>
        </p:grpSpPr>
        <p:sp>
          <p:nvSpPr>
            <p:cNvPr id="3" name="object 3"/>
            <p:cNvSpPr/>
            <p:nvPr/>
          </p:nvSpPr>
          <p:spPr>
            <a:xfrm>
              <a:off x="1487783" y="1243207"/>
              <a:ext cx="6999412" cy="5248643"/>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467599" y="5943599"/>
              <a:ext cx="762000" cy="381000"/>
            </a:xfrm>
            <a:custGeom>
              <a:avLst/>
              <a:gdLst/>
              <a:ahLst/>
              <a:cxnLst/>
              <a:rect l="l" t="t" r="r" b="b"/>
              <a:pathLst>
                <a:path w="762000" h="381000">
                  <a:moveTo>
                    <a:pt x="762000" y="381000"/>
                  </a:moveTo>
                  <a:lnTo>
                    <a:pt x="762000" y="0"/>
                  </a:lnTo>
                  <a:lnTo>
                    <a:pt x="0" y="0"/>
                  </a:lnTo>
                  <a:lnTo>
                    <a:pt x="0" y="381000"/>
                  </a:lnTo>
                  <a:lnTo>
                    <a:pt x="762000" y="381000"/>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5"/>
            <a:ext cx="242047" cy="180306"/>
          </a:xfrm>
          <a:prstGeom prst="rect">
            <a:avLst/>
          </a:prstGeom>
        </p:spPr>
        <p:txBody>
          <a:bodyPr vert="horz" wrap="square" lIns="0" tIns="0" rIns="0" bIns="0" rtlCol="0">
            <a:spAutoFit/>
          </a:bodyPr>
          <a:lstStyle/>
          <a:p>
            <a:pPr marL="33619">
              <a:lnSpc>
                <a:spcPts val="1452"/>
              </a:lnSpc>
            </a:pPr>
            <a:fld id="{81D60167-4931-47E6-BA6A-407CBD079E47}" type="slidenum">
              <a:rPr sz="1235" spc="-4" dirty="0">
                <a:latin typeface="Arial"/>
                <a:cs typeface="Arial"/>
              </a:rPr>
              <a:pPr marL="33619">
                <a:lnSpc>
                  <a:spcPts val="1452"/>
                </a:lnSpc>
              </a:pPr>
              <a:t>8</a:t>
            </a:fld>
            <a:endParaRPr sz="1235">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31AE-D8D6-42D5-8B96-C2471E3FCD78}"/>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sp>
        <p:nvSpPr>
          <p:cNvPr id="3" name="Content Placeholder 2">
            <a:extLst>
              <a:ext uri="{FF2B5EF4-FFF2-40B4-BE49-F238E27FC236}">
                <a16:creationId xmlns:a16="http://schemas.microsoft.com/office/drawing/2014/main" id="{690A3497-F818-42A2-B4FB-8D80B9AF6AAD}"/>
              </a:ext>
            </a:extLst>
          </p:cNvPr>
          <p:cNvSpPr>
            <a:spLocks noGrp="1"/>
          </p:cNvSpPr>
          <p:nvPr>
            <p:ph idx="1"/>
          </p:nvPr>
        </p:nvSpPr>
        <p:spPr/>
        <p:txBody>
          <a:bodyPr>
            <a:normAutofit/>
          </a:bodyPr>
          <a:lstStyle/>
          <a:p>
            <a:pPr marL="0" indent="0">
              <a:buNone/>
            </a:pPr>
            <a:r>
              <a:rPr lang="en-IN" sz="1800" b="1" dirty="0">
                <a:solidFill>
                  <a:srgbClr val="292929"/>
                </a:solidFill>
                <a:latin typeface="sohne"/>
              </a:rPr>
              <a:t>Selection &amp; Expansion:</a:t>
            </a:r>
          </a:p>
          <a:p>
            <a:pPr marL="0" indent="0">
              <a:buNone/>
            </a:pPr>
            <a:r>
              <a:rPr lang="en-IN" sz="1800" dirty="0">
                <a:solidFill>
                  <a:srgbClr val="292929"/>
                </a:solidFill>
                <a:latin typeface="charter"/>
              </a:rPr>
              <a:t>The algorithm starts at a node or state that is considered the root, then selects a child node to move to.</a:t>
            </a:r>
            <a:br>
              <a:rPr lang="en-IN" sz="1800" dirty="0">
                <a:solidFill>
                  <a:srgbClr val="292929"/>
                </a:solidFill>
                <a:latin typeface="charter"/>
              </a:rPr>
            </a:br>
            <a:endParaRPr lang="en-IN" sz="1800" dirty="0">
              <a:solidFill>
                <a:srgbClr val="292929"/>
              </a:solidFill>
              <a:latin typeface="charter"/>
            </a:endParaRPr>
          </a:p>
          <a:p>
            <a:pPr marL="0" indent="0">
              <a:buNone/>
            </a:pPr>
            <a:r>
              <a:rPr lang="en-IN" sz="1800" dirty="0">
                <a:solidFill>
                  <a:srgbClr val="292929"/>
                </a:solidFill>
                <a:latin typeface="charter"/>
              </a:rPr>
              <a:t>The selection is based on the </a:t>
            </a:r>
            <a:r>
              <a:rPr lang="en-IN" sz="1800" b="1" dirty="0">
                <a:solidFill>
                  <a:srgbClr val="292929"/>
                </a:solidFill>
                <a:latin typeface="charter"/>
              </a:rPr>
              <a:t>Upper Confidence Bounds (UCB1) </a:t>
            </a:r>
            <a:r>
              <a:rPr lang="en-IN" sz="1800" dirty="0">
                <a:solidFill>
                  <a:srgbClr val="292929"/>
                </a:solidFill>
                <a:latin typeface="charter"/>
              </a:rPr>
              <a:t>formula:</a:t>
            </a:r>
          </a:p>
          <a:p>
            <a:pPr marL="0" indent="0">
              <a:buNone/>
            </a:pPr>
            <a:endParaRPr lang="en-US" sz="1800" dirty="0"/>
          </a:p>
        </p:txBody>
      </p:sp>
      <p:pic>
        <p:nvPicPr>
          <p:cNvPr id="2050" name="Picture 2">
            <a:extLst>
              <a:ext uri="{FF2B5EF4-FFF2-40B4-BE49-F238E27FC236}">
                <a16:creationId xmlns:a16="http://schemas.microsoft.com/office/drawing/2014/main" id="{CC0D1D57-7FA3-4E42-8565-4821F589C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858220"/>
            <a:ext cx="1908905" cy="6872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34973D-B8C3-4872-A659-A73918050FEF}"/>
              </a:ext>
            </a:extLst>
          </p:cNvPr>
          <p:cNvSpPr txBox="1"/>
          <p:nvPr/>
        </p:nvSpPr>
        <p:spPr>
          <a:xfrm>
            <a:off x="2842978" y="3789140"/>
            <a:ext cx="5520128" cy="1938992"/>
          </a:xfrm>
          <a:prstGeom prst="rect">
            <a:avLst/>
          </a:prstGeom>
          <a:noFill/>
        </p:spPr>
        <p:txBody>
          <a:bodyPr wrap="square" rtlCol="0">
            <a:spAutoFit/>
          </a:bodyPr>
          <a:lstStyle/>
          <a:p>
            <a:r>
              <a:rPr lang="en-IN" sz="1500" dirty="0">
                <a:solidFill>
                  <a:srgbClr val="292929"/>
                </a:solidFill>
                <a:latin typeface="charter"/>
              </a:rPr>
              <a:t>Where,  </a:t>
            </a:r>
            <a:r>
              <a:rPr lang="en-IN" sz="1500" b="1" i="1" dirty="0">
                <a:solidFill>
                  <a:srgbClr val="292929"/>
                </a:solidFill>
                <a:latin typeface="charter"/>
              </a:rPr>
              <a:t>vᵢ</a:t>
            </a:r>
            <a:r>
              <a:rPr lang="en-IN" sz="1500" dirty="0">
                <a:solidFill>
                  <a:srgbClr val="292929"/>
                </a:solidFill>
                <a:latin typeface="charter"/>
              </a:rPr>
              <a:t> is the value at state </a:t>
            </a:r>
            <a:r>
              <a:rPr lang="en-IN" sz="1500" b="1" dirty="0">
                <a:solidFill>
                  <a:srgbClr val="292929"/>
                </a:solidFill>
                <a:latin typeface="charter"/>
              </a:rPr>
              <a:t>Si</a:t>
            </a:r>
            <a:r>
              <a:rPr lang="en-IN" sz="1500" dirty="0">
                <a:solidFill>
                  <a:srgbClr val="292929"/>
                </a:solidFill>
                <a:latin typeface="charter"/>
              </a:rPr>
              <a:t>,</a:t>
            </a:r>
          </a:p>
          <a:p>
            <a:r>
              <a:rPr lang="en-IN" sz="1500" dirty="0">
                <a:solidFill>
                  <a:srgbClr val="292929"/>
                </a:solidFill>
                <a:latin typeface="charter"/>
              </a:rPr>
              <a:t> </a:t>
            </a:r>
            <a:r>
              <a:rPr lang="en-IN" sz="1500" b="1" i="1" dirty="0">
                <a:solidFill>
                  <a:srgbClr val="292929"/>
                </a:solidFill>
                <a:latin typeface="charter"/>
              </a:rPr>
              <a:t>nᵢ</a:t>
            </a:r>
            <a:r>
              <a:rPr lang="en-IN" sz="1500" dirty="0">
                <a:solidFill>
                  <a:srgbClr val="292929"/>
                </a:solidFill>
                <a:latin typeface="charter"/>
              </a:rPr>
              <a:t> is number of visits at state </a:t>
            </a:r>
            <a:r>
              <a:rPr lang="en-IN" sz="1500" b="1" dirty="0">
                <a:solidFill>
                  <a:srgbClr val="292929"/>
                </a:solidFill>
                <a:latin typeface="charter"/>
              </a:rPr>
              <a:t>Si</a:t>
            </a:r>
            <a:r>
              <a:rPr lang="en-IN" sz="1500" dirty="0">
                <a:solidFill>
                  <a:srgbClr val="292929"/>
                </a:solidFill>
                <a:latin typeface="charter"/>
              </a:rPr>
              <a:t>, </a:t>
            </a:r>
          </a:p>
          <a:p>
            <a:pPr marL="213122" indent="-167879"/>
            <a:r>
              <a:rPr lang="en-IN" sz="1500" b="1" dirty="0">
                <a:solidFill>
                  <a:srgbClr val="292929"/>
                </a:solidFill>
                <a:latin typeface="charter"/>
              </a:rPr>
              <a:t>N</a:t>
            </a:r>
            <a:r>
              <a:rPr lang="en-IN" sz="1500" dirty="0">
                <a:solidFill>
                  <a:srgbClr val="292929"/>
                </a:solidFill>
                <a:latin typeface="charter"/>
              </a:rPr>
              <a:t> is the total number of visits of the nodes at the same level (or in    other words the number of visits at the parent of Si),</a:t>
            </a:r>
          </a:p>
          <a:p>
            <a:r>
              <a:rPr lang="en-IN" sz="1500" dirty="0">
                <a:solidFill>
                  <a:srgbClr val="292929"/>
                </a:solidFill>
                <a:latin typeface="charter"/>
              </a:rPr>
              <a:t> </a:t>
            </a:r>
            <a:r>
              <a:rPr lang="en-IN" sz="1500" b="1" dirty="0">
                <a:solidFill>
                  <a:srgbClr val="292929"/>
                </a:solidFill>
                <a:latin typeface="charter"/>
              </a:rPr>
              <a:t>C</a:t>
            </a:r>
            <a:r>
              <a:rPr lang="en-IN" sz="1500" dirty="0">
                <a:solidFill>
                  <a:srgbClr val="292929"/>
                </a:solidFill>
                <a:latin typeface="charter"/>
              </a:rPr>
              <a:t> is a constant used for fine tuning.</a:t>
            </a:r>
            <a:br>
              <a:rPr lang="en-IN" sz="1500" dirty="0"/>
            </a:br>
            <a:endParaRPr lang="en-IN" sz="1500" dirty="0"/>
          </a:p>
          <a:p>
            <a:pPr marL="45244" indent="-45244"/>
            <a:r>
              <a:rPr lang="en-IN" sz="1500" dirty="0">
                <a:solidFill>
                  <a:srgbClr val="292929"/>
                </a:solidFill>
                <a:latin typeface="charter"/>
              </a:rPr>
              <a:t> After computing the UCB1 for every child of the current node, the  one with the </a:t>
            </a:r>
            <a:r>
              <a:rPr lang="en-IN" sz="1500" b="1" dirty="0">
                <a:solidFill>
                  <a:srgbClr val="292929"/>
                </a:solidFill>
                <a:latin typeface="charter"/>
              </a:rPr>
              <a:t>highest value is chosen</a:t>
            </a:r>
            <a:r>
              <a:rPr lang="en-IN" sz="1500" dirty="0">
                <a:solidFill>
                  <a:srgbClr val="292929"/>
                </a:solidFill>
                <a:latin typeface="charter"/>
              </a:rPr>
              <a:t>.</a:t>
            </a:r>
            <a:endParaRPr lang="en-US" sz="1500" dirty="0"/>
          </a:p>
        </p:txBody>
      </p:sp>
    </p:spTree>
    <p:extLst>
      <p:ext uri="{BB962C8B-B14F-4D97-AF65-F5344CB8AC3E}">
        <p14:creationId xmlns:p14="http://schemas.microsoft.com/office/powerpoint/2010/main" val="3591817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980E-644D-48A2-81DD-D2F22664BD44}"/>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pic>
        <p:nvPicPr>
          <p:cNvPr id="3074" name="Picture 2">
            <a:extLst>
              <a:ext uri="{FF2B5EF4-FFF2-40B4-BE49-F238E27FC236}">
                <a16:creationId xmlns:a16="http://schemas.microsoft.com/office/drawing/2014/main" id="{4CDF5C9A-76DA-4EA8-8CE3-67A713F56DBB}"/>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67682" y="1131094"/>
            <a:ext cx="3637065" cy="46643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68D376-BEBA-4334-A329-934207E061EE}"/>
              </a:ext>
            </a:extLst>
          </p:cNvPr>
          <p:cNvSpPr txBox="1"/>
          <p:nvPr/>
        </p:nvSpPr>
        <p:spPr>
          <a:xfrm>
            <a:off x="477735" y="3308141"/>
            <a:ext cx="3637065" cy="2308324"/>
          </a:xfrm>
          <a:prstGeom prst="rect">
            <a:avLst/>
          </a:prstGeom>
          <a:noFill/>
        </p:spPr>
        <p:txBody>
          <a:bodyPr wrap="square" rtlCol="0">
            <a:spAutoFit/>
          </a:bodyPr>
          <a:lstStyle/>
          <a:p>
            <a:r>
              <a:rPr lang="en-IN" dirty="0"/>
              <a:t>If the selected node is new, meaning it is not visited yet, Rollout is called to find a terminal state with value. Otherwise, if it is visited, then create child nodes for all actions available at the current node, the move to the first of the child nodes and begin a Rollout.</a:t>
            </a:r>
            <a:endParaRPr lang="en-US" dirty="0"/>
          </a:p>
        </p:txBody>
      </p:sp>
    </p:spTree>
    <p:extLst>
      <p:ext uri="{BB962C8B-B14F-4D97-AF65-F5344CB8AC3E}">
        <p14:creationId xmlns:p14="http://schemas.microsoft.com/office/powerpoint/2010/main" val="30555132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65CC-49A9-4F38-912C-7DE1A5C7BAC6}"/>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sp>
        <p:nvSpPr>
          <p:cNvPr id="3" name="Content Placeholder 2">
            <a:extLst>
              <a:ext uri="{FF2B5EF4-FFF2-40B4-BE49-F238E27FC236}">
                <a16:creationId xmlns:a16="http://schemas.microsoft.com/office/drawing/2014/main" id="{703939AD-23AE-4CB8-A497-BABD0363A437}"/>
              </a:ext>
            </a:extLst>
          </p:cNvPr>
          <p:cNvSpPr>
            <a:spLocks noGrp="1"/>
          </p:cNvSpPr>
          <p:nvPr>
            <p:ph idx="1"/>
          </p:nvPr>
        </p:nvSpPr>
        <p:spPr>
          <a:xfrm>
            <a:off x="628650" y="2226469"/>
            <a:ext cx="3733488" cy="3263504"/>
          </a:xfrm>
        </p:spPr>
        <p:txBody>
          <a:bodyPr>
            <a:normAutofit/>
          </a:bodyPr>
          <a:lstStyle/>
          <a:p>
            <a:pPr marL="0" indent="0">
              <a:buNone/>
            </a:pPr>
            <a:r>
              <a:rPr lang="en-IN" sz="1650" b="1" dirty="0"/>
              <a:t>Rollout or Simulation</a:t>
            </a:r>
          </a:p>
          <a:p>
            <a:pPr marL="0" indent="0">
              <a:buNone/>
            </a:pPr>
            <a:r>
              <a:rPr lang="en-IN" sz="1650" dirty="0"/>
              <a:t>The Rollout or Simulation is the phase in which random actions are taken, retrieve the landing state then take another random action in order to land in a new state. </a:t>
            </a:r>
          </a:p>
          <a:p>
            <a:pPr marL="0" indent="0">
              <a:buNone/>
            </a:pPr>
            <a:r>
              <a:rPr lang="en-IN" sz="1650" dirty="0"/>
              <a:t>This process is iterated until a terminal state is reached, at that point the value of the terminal stated is returned.</a:t>
            </a:r>
            <a:endParaRPr lang="en-US" sz="1650" dirty="0"/>
          </a:p>
        </p:txBody>
      </p:sp>
      <p:pic>
        <p:nvPicPr>
          <p:cNvPr id="4098" name="Picture 2">
            <a:extLst>
              <a:ext uri="{FF2B5EF4-FFF2-40B4-BE49-F238E27FC236}">
                <a16:creationId xmlns:a16="http://schemas.microsoft.com/office/drawing/2014/main" id="{98AF493E-6368-4162-A539-168DB6E8F8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5455" y="1131094"/>
            <a:ext cx="3380171" cy="4632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751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46B6D-BA25-429C-82F8-CE2FF9516210}"/>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sp>
        <p:nvSpPr>
          <p:cNvPr id="3" name="Content Placeholder 2">
            <a:extLst>
              <a:ext uri="{FF2B5EF4-FFF2-40B4-BE49-F238E27FC236}">
                <a16:creationId xmlns:a16="http://schemas.microsoft.com/office/drawing/2014/main" id="{FD2B6DE3-8510-44E0-AAE8-65D09EDC2F23}"/>
              </a:ext>
            </a:extLst>
          </p:cNvPr>
          <p:cNvSpPr>
            <a:spLocks noGrp="1"/>
          </p:cNvSpPr>
          <p:nvPr>
            <p:ph idx="1"/>
          </p:nvPr>
        </p:nvSpPr>
        <p:spPr>
          <a:xfrm>
            <a:off x="628650" y="2226469"/>
            <a:ext cx="2654196" cy="3263504"/>
          </a:xfrm>
        </p:spPr>
        <p:txBody>
          <a:bodyPr>
            <a:normAutofit/>
          </a:bodyPr>
          <a:lstStyle/>
          <a:p>
            <a:pPr marL="0" indent="0">
              <a:buNone/>
            </a:pPr>
            <a:r>
              <a:rPr lang="en-IN" sz="1650" b="1" dirty="0"/>
              <a:t>Backpropagation</a:t>
            </a:r>
          </a:p>
          <a:p>
            <a:pPr marL="0" indent="0">
              <a:buNone/>
            </a:pPr>
            <a:r>
              <a:rPr lang="en-IN" sz="1650" dirty="0"/>
              <a:t>the back propagation gets the value of the Rollout and updates the nodes from the start of the Rollout till the root node. </a:t>
            </a:r>
          </a:p>
          <a:p>
            <a:pPr marL="0" indent="0">
              <a:buNone/>
            </a:pPr>
            <a:r>
              <a:rPr lang="en-IN" sz="1650" dirty="0"/>
              <a:t>The update consists of adding the Rollout result to the current value of each node, and to increase by one the count of visits at each of these nodes.</a:t>
            </a:r>
            <a:endParaRPr lang="en-US" sz="1650" dirty="0"/>
          </a:p>
        </p:txBody>
      </p:sp>
      <p:pic>
        <p:nvPicPr>
          <p:cNvPr id="5122" name="Picture 2">
            <a:extLst>
              <a:ext uri="{FF2B5EF4-FFF2-40B4-BE49-F238E27FC236}">
                <a16:creationId xmlns:a16="http://schemas.microsoft.com/office/drawing/2014/main" id="{ED4F0E90-7C00-4005-9BA7-14F67AC1F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846" y="1426369"/>
            <a:ext cx="5715000" cy="430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718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4A3A-0146-4F0B-AD07-DA1E93B4A0B4}"/>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sp>
        <p:nvSpPr>
          <p:cNvPr id="3" name="Content Placeholder 2">
            <a:extLst>
              <a:ext uri="{FF2B5EF4-FFF2-40B4-BE49-F238E27FC236}">
                <a16:creationId xmlns:a16="http://schemas.microsoft.com/office/drawing/2014/main" id="{21612E53-861B-41D6-9393-BFE71E807474}"/>
              </a:ext>
            </a:extLst>
          </p:cNvPr>
          <p:cNvSpPr>
            <a:spLocks noGrp="1"/>
          </p:cNvSpPr>
          <p:nvPr>
            <p:ph idx="1"/>
          </p:nvPr>
        </p:nvSpPr>
        <p:spPr/>
        <p:txBody>
          <a:bodyPr>
            <a:normAutofit/>
          </a:bodyPr>
          <a:lstStyle/>
          <a:p>
            <a:pPr marL="0" indent="0">
              <a:buNone/>
            </a:pPr>
            <a:r>
              <a:rPr lang="en-IN" sz="1800" b="1" dirty="0"/>
              <a:t>Example</a:t>
            </a:r>
            <a:r>
              <a:rPr lang="en-IN" sz="1800" dirty="0"/>
              <a:t>:</a:t>
            </a:r>
          </a:p>
          <a:p>
            <a:pPr marL="0" indent="0">
              <a:buNone/>
            </a:pPr>
            <a:r>
              <a:rPr lang="en-IN" sz="1800" dirty="0"/>
              <a:t>The following is an example that unrolls all the different phases of the MCTS algorithm.</a:t>
            </a:r>
          </a:p>
          <a:p>
            <a:pPr marL="0" indent="0">
              <a:buNone/>
            </a:pPr>
            <a:endParaRPr lang="en-US" sz="1800" dirty="0"/>
          </a:p>
        </p:txBody>
      </p:sp>
      <p:pic>
        <p:nvPicPr>
          <p:cNvPr id="6146" name="Picture 2">
            <a:extLst>
              <a:ext uri="{FF2B5EF4-FFF2-40B4-BE49-F238E27FC236}">
                <a16:creationId xmlns:a16="http://schemas.microsoft.com/office/drawing/2014/main" id="{35024A76-DEAC-4D9E-A6AF-3D6F3B419B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012" y="3043980"/>
            <a:ext cx="2743715" cy="25471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D85D9AD-37E6-4266-BDFC-BE14A0802078}"/>
              </a:ext>
            </a:extLst>
          </p:cNvPr>
          <p:cNvSpPr txBox="1"/>
          <p:nvPr/>
        </p:nvSpPr>
        <p:spPr>
          <a:xfrm>
            <a:off x="3599090" y="3055223"/>
            <a:ext cx="5029623" cy="1938992"/>
          </a:xfrm>
          <a:prstGeom prst="rect">
            <a:avLst/>
          </a:prstGeom>
          <a:noFill/>
        </p:spPr>
        <p:txBody>
          <a:bodyPr wrap="square" rtlCol="0">
            <a:spAutoFit/>
          </a:bodyPr>
          <a:lstStyle/>
          <a:p>
            <a:r>
              <a:rPr lang="en-IN" sz="1500" dirty="0">
                <a:solidFill>
                  <a:srgbClr val="292929"/>
                </a:solidFill>
                <a:latin typeface="charter"/>
              </a:rPr>
              <a:t>Let’s start with root node S0.</a:t>
            </a:r>
            <a:br>
              <a:rPr lang="en-IN" sz="1500" dirty="0"/>
            </a:br>
            <a:r>
              <a:rPr lang="en-IN" sz="1500" dirty="0">
                <a:solidFill>
                  <a:srgbClr val="292929"/>
                </a:solidFill>
                <a:latin typeface="charter"/>
              </a:rPr>
              <a:t>We assume that it has been visited before, so it is not new. So we need to expand it. We assume that there are 2 actions (A1, A2) at this state.</a:t>
            </a:r>
            <a:br>
              <a:rPr lang="en-IN" sz="1500" dirty="0"/>
            </a:br>
            <a:r>
              <a:rPr lang="en-IN" sz="1500" dirty="0">
                <a:solidFill>
                  <a:srgbClr val="292929"/>
                </a:solidFill>
                <a:latin typeface="charter"/>
              </a:rPr>
              <a:t>We expand the tree by adding two states S1 and S2 resulting from the actions A1, A2.</a:t>
            </a:r>
            <a:br>
              <a:rPr lang="en-IN" sz="1500" dirty="0"/>
            </a:br>
            <a:r>
              <a:rPr lang="en-IN" sz="1500" dirty="0">
                <a:solidFill>
                  <a:srgbClr val="292929"/>
                </a:solidFill>
                <a:latin typeface="charter"/>
              </a:rPr>
              <a:t>Since the UCB1 for both S1 and S2 is infinity (since N1=0 and N2=0) we choose to go at first with A1.</a:t>
            </a:r>
            <a:endParaRPr lang="en-US" sz="1500" dirty="0"/>
          </a:p>
        </p:txBody>
      </p:sp>
      <p:pic>
        <p:nvPicPr>
          <p:cNvPr id="7" name="Picture 2">
            <a:extLst>
              <a:ext uri="{FF2B5EF4-FFF2-40B4-BE49-F238E27FC236}">
                <a16:creationId xmlns:a16="http://schemas.microsoft.com/office/drawing/2014/main" id="{0717145C-13DA-40B8-97A7-34B487FBD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853" y="1353878"/>
            <a:ext cx="1908905" cy="68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419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715-D48B-4EB6-8DB6-3E0EEA57B578}"/>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pic>
        <p:nvPicPr>
          <p:cNvPr id="7170" name="Picture 2">
            <a:extLst>
              <a:ext uri="{FF2B5EF4-FFF2-40B4-BE49-F238E27FC236}">
                <a16:creationId xmlns:a16="http://schemas.microsoft.com/office/drawing/2014/main" id="{B2C452F4-D094-4513-BC1E-BBD48124418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2215226"/>
            <a:ext cx="3117376" cy="32635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4421C1-2CFE-4897-9426-1268F9EEA676}"/>
              </a:ext>
            </a:extLst>
          </p:cNvPr>
          <p:cNvSpPr txBox="1"/>
          <p:nvPr/>
        </p:nvSpPr>
        <p:spPr>
          <a:xfrm>
            <a:off x="4294683" y="1914056"/>
            <a:ext cx="3957403" cy="3139321"/>
          </a:xfrm>
          <a:prstGeom prst="rect">
            <a:avLst/>
          </a:prstGeom>
          <a:noFill/>
        </p:spPr>
        <p:txBody>
          <a:bodyPr wrap="square" rtlCol="0">
            <a:spAutoFit/>
          </a:bodyPr>
          <a:lstStyle/>
          <a:p>
            <a:r>
              <a:rPr lang="en-IN" sz="1650" dirty="0">
                <a:solidFill>
                  <a:srgbClr val="292929"/>
                </a:solidFill>
                <a:latin typeface="charter"/>
              </a:rPr>
              <a:t>Now S1 is new because it has not been visited yet (N1 = 0). </a:t>
            </a:r>
          </a:p>
          <a:p>
            <a:r>
              <a:rPr lang="en-IN" sz="1650" dirty="0">
                <a:solidFill>
                  <a:srgbClr val="292929"/>
                </a:solidFill>
                <a:latin typeface="charter"/>
              </a:rPr>
              <a:t>The algorithm says that in this case we should rollout until we reach a terminal state.</a:t>
            </a:r>
            <a:br>
              <a:rPr lang="en-IN" sz="1650" dirty="0"/>
            </a:br>
            <a:endParaRPr lang="en-IN" sz="1650" dirty="0"/>
          </a:p>
          <a:p>
            <a:r>
              <a:rPr lang="en-IN" sz="1650" dirty="0">
                <a:solidFill>
                  <a:srgbClr val="292929"/>
                </a:solidFill>
                <a:latin typeface="charter"/>
              </a:rPr>
              <a:t>Let’s assume that we did just that and found a terminal node with value 20. </a:t>
            </a:r>
          </a:p>
          <a:p>
            <a:r>
              <a:rPr lang="en-IN" sz="1650" dirty="0">
                <a:solidFill>
                  <a:srgbClr val="292929"/>
                </a:solidFill>
                <a:latin typeface="charter"/>
              </a:rPr>
              <a:t>We propagate this value from S1 upwards to S0 (text in blue). So S1 and S0 will have both values equal 20 and the number of visits equals 1.</a:t>
            </a:r>
            <a:endParaRPr lang="en-US" sz="1650" dirty="0"/>
          </a:p>
        </p:txBody>
      </p:sp>
    </p:spTree>
    <p:extLst>
      <p:ext uri="{BB962C8B-B14F-4D97-AF65-F5344CB8AC3E}">
        <p14:creationId xmlns:p14="http://schemas.microsoft.com/office/powerpoint/2010/main" val="1750982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E2544-D792-472A-8A7B-FD335BD6027E}"/>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pic>
        <p:nvPicPr>
          <p:cNvPr id="8194" name="Picture 2">
            <a:extLst>
              <a:ext uri="{FF2B5EF4-FFF2-40B4-BE49-F238E27FC236}">
                <a16:creationId xmlns:a16="http://schemas.microsoft.com/office/drawing/2014/main" id="{C05E3099-6219-400D-ADA1-9B926DF63AF7}"/>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20163" y="2125266"/>
            <a:ext cx="3431477" cy="32635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DCDA7D-C899-4348-BF2A-2558FF581695}"/>
              </a:ext>
            </a:extLst>
          </p:cNvPr>
          <p:cNvSpPr txBox="1"/>
          <p:nvPr/>
        </p:nvSpPr>
        <p:spPr>
          <a:xfrm>
            <a:off x="4572000" y="1824115"/>
            <a:ext cx="3943350" cy="3393237"/>
          </a:xfrm>
          <a:prstGeom prst="rect">
            <a:avLst/>
          </a:prstGeom>
          <a:noFill/>
        </p:spPr>
        <p:txBody>
          <a:bodyPr wrap="square" rtlCol="0">
            <a:spAutoFit/>
          </a:bodyPr>
          <a:lstStyle/>
          <a:p>
            <a:r>
              <a:rPr lang="en-IN" sz="1650" dirty="0">
                <a:solidFill>
                  <a:srgbClr val="292929"/>
                </a:solidFill>
                <a:latin typeface="charter"/>
              </a:rPr>
              <a:t>Now in the second iteration, UCB1(S1) = 20 and UCB1(S2) = infinity, so we take action A2.</a:t>
            </a:r>
            <a:br>
              <a:rPr lang="en-IN" sz="1650" dirty="0"/>
            </a:br>
            <a:r>
              <a:rPr lang="en-IN" sz="1650" dirty="0">
                <a:solidFill>
                  <a:srgbClr val="292929"/>
                </a:solidFill>
                <a:latin typeface="charter"/>
              </a:rPr>
              <a:t>Also we notice that S2 is new (N2=0) so we rollout until we find a terminal state.</a:t>
            </a:r>
          </a:p>
          <a:p>
            <a:br>
              <a:rPr lang="en-IN" sz="1650" dirty="0"/>
            </a:br>
            <a:r>
              <a:rPr lang="en-IN" sz="1650" dirty="0">
                <a:solidFill>
                  <a:srgbClr val="292929"/>
                </a:solidFill>
                <a:latin typeface="charter"/>
              </a:rPr>
              <a:t>We assume that the terminal state has a value 10. </a:t>
            </a:r>
          </a:p>
          <a:p>
            <a:r>
              <a:rPr lang="en-IN" sz="1650" dirty="0">
                <a:solidFill>
                  <a:srgbClr val="292929"/>
                </a:solidFill>
                <a:latin typeface="charter"/>
              </a:rPr>
              <a:t>We backpropagate it from S2 up to S0 (text in blue).</a:t>
            </a:r>
            <a:br>
              <a:rPr lang="en-IN" sz="1650" dirty="0"/>
            </a:br>
            <a:endParaRPr lang="en-IN" sz="1650" dirty="0"/>
          </a:p>
          <a:p>
            <a:r>
              <a:rPr lang="en-IN" sz="1650" dirty="0">
                <a:solidFill>
                  <a:srgbClr val="292929"/>
                </a:solidFill>
                <a:latin typeface="charter"/>
              </a:rPr>
              <a:t>At the end we get S2 (V2=10, N2=1) and S0(V0 = 30, N0=2)</a:t>
            </a:r>
            <a:endParaRPr lang="en-US" sz="1650" dirty="0"/>
          </a:p>
        </p:txBody>
      </p:sp>
    </p:spTree>
    <p:extLst>
      <p:ext uri="{BB962C8B-B14F-4D97-AF65-F5344CB8AC3E}">
        <p14:creationId xmlns:p14="http://schemas.microsoft.com/office/powerpoint/2010/main" val="25135777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774D-1ACC-418A-B2D9-561F2351A9A5}"/>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pic>
        <p:nvPicPr>
          <p:cNvPr id="9218" name="Picture 2">
            <a:extLst>
              <a:ext uri="{FF2B5EF4-FFF2-40B4-BE49-F238E27FC236}">
                <a16:creationId xmlns:a16="http://schemas.microsoft.com/office/drawing/2014/main" id="{536B512D-386B-41E9-A0FF-C78702F2990C}"/>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38689" y="2125266"/>
            <a:ext cx="2877264" cy="32635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181259-914A-4C76-88FA-1AD6F5EBE173}"/>
              </a:ext>
            </a:extLst>
          </p:cNvPr>
          <p:cNvSpPr txBox="1"/>
          <p:nvPr/>
        </p:nvSpPr>
        <p:spPr>
          <a:xfrm>
            <a:off x="3889948" y="2003998"/>
            <a:ext cx="4515363" cy="3323987"/>
          </a:xfrm>
          <a:prstGeom prst="rect">
            <a:avLst/>
          </a:prstGeom>
          <a:noFill/>
        </p:spPr>
        <p:txBody>
          <a:bodyPr wrap="square" rtlCol="0">
            <a:spAutoFit/>
          </a:bodyPr>
          <a:lstStyle/>
          <a:p>
            <a:r>
              <a:rPr lang="en-IN" sz="1500" dirty="0">
                <a:solidFill>
                  <a:srgbClr val="292929"/>
                </a:solidFill>
                <a:latin typeface="charter"/>
              </a:rPr>
              <a:t>In the third iteration, UCB1(S1) = 20 and UCB1(S2) = 10, so we choose to go to S1. </a:t>
            </a:r>
          </a:p>
          <a:p>
            <a:r>
              <a:rPr lang="en-IN" sz="1500" dirty="0">
                <a:solidFill>
                  <a:srgbClr val="292929"/>
                </a:solidFill>
                <a:latin typeface="charter"/>
              </a:rPr>
              <a:t>Since now it is not new anymore (N1 &gt; 0) we expand it by adding the available actions and their landing states. </a:t>
            </a:r>
          </a:p>
          <a:p>
            <a:endParaRPr lang="en-IN" sz="1500" dirty="0">
              <a:solidFill>
                <a:srgbClr val="292929"/>
              </a:solidFill>
              <a:latin typeface="charter"/>
            </a:endParaRPr>
          </a:p>
          <a:p>
            <a:r>
              <a:rPr lang="en-IN" sz="1500" dirty="0">
                <a:solidFill>
                  <a:srgbClr val="292929"/>
                </a:solidFill>
                <a:latin typeface="charter"/>
              </a:rPr>
              <a:t>We suppose that there are 2 actions A3, A4 with the respective states S3 and S4.</a:t>
            </a:r>
            <a:br>
              <a:rPr lang="en-IN" sz="1500" dirty="0"/>
            </a:br>
            <a:endParaRPr lang="en-IN" sz="1500" dirty="0"/>
          </a:p>
          <a:p>
            <a:r>
              <a:rPr lang="en-IN" sz="1500" dirty="0">
                <a:solidFill>
                  <a:srgbClr val="292929"/>
                </a:solidFill>
                <a:latin typeface="charter"/>
              </a:rPr>
              <a:t>Since both S3 and S4 have UCB1 infinity we choose S3 by following actin A3. </a:t>
            </a:r>
          </a:p>
          <a:p>
            <a:endParaRPr lang="en-IN" sz="1500" dirty="0">
              <a:solidFill>
                <a:srgbClr val="292929"/>
              </a:solidFill>
              <a:latin typeface="charter"/>
            </a:endParaRPr>
          </a:p>
          <a:p>
            <a:r>
              <a:rPr lang="en-IN" sz="1500" dirty="0">
                <a:solidFill>
                  <a:srgbClr val="292929"/>
                </a:solidFill>
                <a:latin typeface="charter"/>
              </a:rPr>
              <a:t>S3 is new so we rollout until we find terminal state with value 15. We backpropagate this value to node S3, S1, S0. The updated values can be seen in the blue text.</a:t>
            </a:r>
            <a:endParaRPr lang="en-US" sz="1500" dirty="0"/>
          </a:p>
        </p:txBody>
      </p:sp>
    </p:spTree>
    <p:extLst>
      <p:ext uri="{BB962C8B-B14F-4D97-AF65-F5344CB8AC3E}">
        <p14:creationId xmlns:p14="http://schemas.microsoft.com/office/powerpoint/2010/main" val="10190566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E77C-6A0E-453F-B03E-1269E4F6290D}"/>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sp>
        <p:nvSpPr>
          <p:cNvPr id="3" name="Content Placeholder 2">
            <a:extLst>
              <a:ext uri="{FF2B5EF4-FFF2-40B4-BE49-F238E27FC236}">
                <a16:creationId xmlns:a16="http://schemas.microsoft.com/office/drawing/2014/main" id="{297E6810-09E7-4C97-A9A5-4267910FED44}"/>
              </a:ext>
            </a:extLst>
          </p:cNvPr>
          <p:cNvSpPr>
            <a:spLocks noGrp="1"/>
          </p:cNvSpPr>
          <p:nvPr>
            <p:ph idx="1"/>
          </p:nvPr>
        </p:nvSpPr>
        <p:spPr>
          <a:xfrm>
            <a:off x="628650" y="2226469"/>
            <a:ext cx="7886700" cy="3500438"/>
          </a:xfrm>
        </p:spPr>
        <p:txBody>
          <a:bodyPr>
            <a:normAutofit lnSpcReduction="10000"/>
          </a:bodyPr>
          <a:lstStyle/>
          <a:p>
            <a:pPr marL="0" indent="0">
              <a:buNone/>
            </a:pPr>
            <a:r>
              <a:rPr lang="en-IN" sz="1800" b="1" dirty="0">
                <a:solidFill>
                  <a:srgbClr val="292929"/>
                </a:solidFill>
                <a:latin typeface="sohne"/>
              </a:rPr>
              <a:t>Advantages:</a:t>
            </a:r>
          </a:p>
          <a:p>
            <a:pPr marL="0" indent="0">
              <a:buNone/>
            </a:pPr>
            <a:r>
              <a:rPr lang="en-IN" sz="1800" b="1" dirty="0">
                <a:solidFill>
                  <a:srgbClr val="292929"/>
                </a:solidFill>
                <a:latin typeface="charter"/>
              </a:rPr>
              <a:t>Aheuristic:</a:t>
            </a:r>
            <a:br>
              <a:rPr lang="en-IN" sz="1800" dirty="0">
                <a:solidFill>
                  <a:srgbClr val="292929"/>
                </a:solidFill>
                <a:latin typeface="charter"/>
              </a:rPr>
            </a:br>
            <a:r>
              <a:rPr lang="en-IN" sz="1800" dirty="0">
                <a:solidFill>
                  <a:srgbClr val="292929"/>
                </a:solidFill>
                <a:latin typeface="charter"/>
              </a:rPr>
              <a:t>MCTS does not require any knowledge about the given domain. </a:t>
            </a:r>
          </a:p>
          <a:p>
            <a:pPr marL="0" indent="0">
              <a:buNone/>
            </a:pPr>
            <a:r>
              <a:rPr lang="en-IN" sz="1800" dirty="0">
                <a:solidFill>
                  <a:srgbClr val="292929"/>
                </a:solidFill>
                <a:latin typeface="charter"/>
              </a:rPr>
              <a:t>Apart from the game rules and conditions it does not need to know any strategy or tactics, which makes it reusable for other games with small modifications.</a:t>
            </a:r>
          </a:p>
          <a:p>
            <a:pPr marL="0" indent="0">
              <a:buNone/>
            </a:pPr>
            <a:r>
              <a:rPr lang="en-IN" sz="1800" b="1" dirty="0">
                <a:solidFill>
                  <a:srgbClr val="292929"/>
                </a:solidFill>
                <a:latin typeface="charter"/>
              </a:rPr>
              <a:t>Asymmetric:</a:t>
            </a:r>
            <a:br>
              <a:rPr lang="en-IN" sz="1800" dirty="0">
                <a:solidFill>
                  <a:srgbClr val="292929"/>
                </a:solidFill>
                <a:latin typeface="charter"/>
              </a:rPr>
            </a:br>
            <a:r>
              <a:rPr lang="en-IN" sz="1800" dirty="0">
                <a:solidFill>
                  <a:srgbClr val="292929"/>
                </a:solidFill>
                <a:latin typeface="charter"/>
              </a:rPr>
              <a:t>MCTS visits more interesting nodes more often, and focusses its search time in more relevant parts of the tree.</a:t>
            </a:r>
          </a:p>
          <a:p>
            <a:pPr marL="0" indent="0">
              <a:buNone/>
            </a:pPr>
            <a:r>
              <a:rPr lang="en-IN" sz="1800" b="1" dirty="0">
                <a:solidFill>
                  <a:srgbClr val="292929"/>
                </a:solidFill>
                <a:latin typeface="charter"/>
              </a:rPr>
              <a:t>Anytime:</a:t>
            </a:r>
            <a:br>
              <a:rPr lang="en-IN" sz="1800" dirty="0">
                <a:solidFill>
                  <a:srgbClr val="292929"/>
                </a:solidFill>
                <a:latin typeface="charter"/>
              </a:rPr>
            </a:br>
            <a:r>
              <a:rPr lang="en-IN" sz="1800" dirty="0">
                <a:solidFill>
                  <a:srgbClr val="292929"/>
                </a:solidFill>
                <a:latin typeface="charter"/>
              </a:rPr>
              <a:t>It is possible to stop the algorithm at any time to return the current best estimate.</a:t>
            </a:r>
          </a:p>
          <a:p>
            <a:pPr marL="0" indent="0">
              <a:buNone/>
            </a:pPr>
            <a:r>
              <a:rPr lang="en-IN" sz="1800" b="1" dirty="0">
                <a:solidFill>
                  <a:srgbClr val="292929"/>
                </a:solidFill>
                <a:latin typeface="charter"/>
              </a:rPr>
              <a:t>Elegant:</a:t>
            </a:r>
          </a:p>
          <a:p>
            <a:pPr marL="0" indent="0">
              <a:buNone/>
            </a:pPr>
            <a:r>
              <a:rPr lang="en-IN" sz="1800" dirty="0">
                <a:solidFill>
                  <a:srgbClr val="292929"/>
                </a:solidFill>
                <a:latin typeface="charter"/>
              </a:rPr>
              <a:t>The algorithm is not complex and is easy to implement.</a:t>
            </a:r>
          </a:p>
          <a:p>
            <a:pPr marL="0" indent="0">
              <a:buNone/>
            </a:pPr>
            <a:endParaRPr lang="en-US" sz="1800" dirty="0"/>
          </a:p>
        </p:txBody>
      </p:sp>
    </p:spTree>
    <p:extLst>
      <p:ext uri="{BB962C8B-B14F-4D97-AF65-F5344CB8AC3E}">
        <p14:creationId xmlns:p14="http://schemas.microsoft.com/office/powerpoint/2010/main" val="21609210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0CFA9-7907-4AB5-B301-0E69A59F9711}"/>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sp>
        <p:nvSpPr>
          <p:cNvPr id="3" name="Content Placeholder 2">
            <a:extLst>
              <a:ext uri="{FF2B5EF4-FFF2-40B4-BE49-F238E27FC236}">
                <a16:creationId xmlns:a16="http://schemas.microsoft.com/office/drawing/2014/main" id="{CD831546-BE2D-4A62-A83A-1799F68C6C4C}"/>
              </a:ext>
            </a:extLst>
          </p:cNvPr>
          <p:cNvSpPr>
            <a:spLocks noGrp="1"/>
          </p:cNvSpPr>
          <p:nvPr>
            <p:ph idx="1"/>
          </p:nvPr>
        </p:nvSpPr>
        <p:spPr/>
        <p:txBody>
          <a:bodyPr>
            <a:normAutofit/>
          </a:bodyPr>
          <a:lstStyle/>
          <a:p>
            <a:pPr marL="0" indent="0">
              <a:buNone/>
            </a:pPr>
            <a:r>
              <a:rPr lang="en-IN" sz="1800" b="1" dirty="0"/>
              <a:t>Disadvantages</a:t>
            </a:r>
          </a:p>
          <a:p>
            <a:pPr marL="0" indent="0">
              <a:buNone/>
            </a:pPr>
            <a:r>
              <a:rPr lang="en-IN" sz="1800" b="1" dirty="0"/>
              <a:t>Playing</a:t>
            </a:r>
            <a:r>
              <a:rPr lang="en-IN" sz="1800" dirty="0"/>
              <a:t> </a:t>
            </a:r>
            <a:r>
              <a:rPr lang="en-IN" sz="1800" b="1" dirty="0"/>
              <a:t>Strength:</a:t>
            </a:r>
          </a:p>
          <a:p>
            <a:pPr marL="0" indent="0">
              <a:buNone/>
            </a:pPr>
            <a:r>
              <a:rPr lang="en-IN" sz="1800" dirty="0"/>
              <a:t>MCTS, in its basic form, can fail to find reasonable moves for games even of medium complexity within a reasonable amount of time.</a:t>
            </a:r>
          </a:p>
          <a:p>
            <a:pPr marL="0" indent="0">
              <a:buNone/>
            </a:pPr>
            <a:r>
              <a:rPr lang="en-IN" sz="1800" b="1" dirty="0"/>
              <a:t>Speed:</a:t>
            </a:r>
          </a:p>
          <a:p>
            <a:pPr marL="0" indent="0">
              <a:buNone/>
            </a:pPr>
            <a:r>
              <a:rPr lang="en-IN" sz="1800" dirty="0"/>
              <a:t>MCTS search can take many iterations to converge to a good solution, which can be an issue for more general applications that are difficult to optimise.</a:t>
            </a:r>
            <a:endParaRPr lang="en-US" sz="1800" dirty="0"/>
          </a:p>
        </p:txBody>
      </p:sp>
    </p:spTree>
    <p:extLst>
      <p:ext uri="{BB962C8B-B14F-4D97-AF65-F5344CB8AC3E}">
        <p14:creationId xmlns:p14="http://schemas.microsoft.com/office/powerpoint/2010/main" val="3984679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5623" y="1084170"/>
            <a:ext cx="6176122" cy="4630831"/>
            <a:chOff x="1497306" y="1228725"/>
            <a:chExt cx="6999605" cy="5248275"/>
          </a:xfrm>
        </p:grpSpPr>
        <p:sp>
          <p:nvSpPr>
            <p:cNvPr id="3" name="object 3"/>
            <p:cNvSpPr/>
            <p:nvPr/>
          </p:nvSpPr>
          <p:spPr>
            <a:xfrm>
              <a:off x="1497306" y="1228725"/>
              <a:ext cx="6999412" cy="5248275"/>
            </a:xfrm>
            <a:prstGeom prst="rect">
              <a:avLst/>
            </a:prstGeom>
            <a:blipFill>
              <a:blip r:embed="rId2" cstate="print"/>
              <a:stretch>
                <a:fillRect/>
              </a:stretch>
            </a:blipFill>
          </p:spPr>
          <p:txBody>
            <a:bodyPr wrap="square" lIns="0" tIns="0" rIns="0" bIns="0" rtlCol="0"/>
            <a:lstStyle/>
            <a:p>
              <a:endParaRPr sz="1588"/>
            </a:p>
          </p:txBody>
        </p:sp>
        <p:sp>
          <p:nvSpPr>
            <p:cNvPr id="4" name="object 4"/>
            <p:cNvSpPr/>
            <p:nvPr/>
          </p:nvSpPr>
          <p:spPr>
            <a:xfrm>
              <a:off x="7467599" y="5943600"/>
              <a:ext cx="762000" cy="381000"/>
            </a:xfrm>
            <a:custGeom>
              <a:avLst/>
              <a:gdLst/>
              <a:ahLst/>
              <a:cxnLst/>
              <a:rect l="l" t="t" r="r" b="b"/>
              <a:pathLst>
                <a:path w="762000" h="381000">
                  <a:moveTo>
                    <a:pt x="762000" y="381000"/>
                  </a:moveTo>
                  <a:lnTo>
                    <a:pt x="762000" y="0"/>
                  </a:lnTo>
                  <a:lnTo>
                    <a:pt x="0" y="0"/>
                  </a:lnTo>
                  <a:lnTo>
                    <a:pt x="0" y="381000"/>
                  </a:lnTo>
                  <a:lnTo>
                    <a:pt x="762000" y="381000"/>
                  </a:lnTo>
                  <a:close/>
                </a:path>
              </a:pathLst>
            </a:custGeom>
            <a:solidFill>
              <a:srgbClr val="FFFFFF"/>
            </a:solidFill>
          </p:spPr>
          <p:txBody>
            <a:bodyPr wrap="square" lIns="0" tIns="0" rIns="0" bIns="0" rtlCol="0"/>
            <a:lstStyle/>
            <a:p>
              <a:endParaRPr sz="1588"/>
            </a:p>
          </p:txBody>
        </p:sp>
      </p:grpSp>
      <p:sp>
        <p:nvSpPr>
          <p:cNvPr id="5" name="object 5"/>
          <p:cNvSpPr txBox="1"/>
          <p:nvPr/>
        </p:nvSpPr>
        <p:spPr>
          <a:xfrm>
            <a:off x="7139716" y="5953955"/>
            <a:ext cx="242047" cy="180306"/>
          </a:xfrm>
          <a:prstGeom prst="rect">
            <a:avLst/>
          </a:prstGeom>
        </p:spPr>
        <p:txBody>
          <a:bodyPr vert="horz" wrap="square" lIns="0" tIns="0" rIns="0" bIns="0" rtlCol="0">
            <a:spAutoFit/>
          </a:bodyPr>
          <a:lstStyle/>
          <a:p>
            <a:pPr marL="33619">
              <a:lnSpc>
                <a:spcPts val="1452"/>
              </a:lnSpc>
            </a:pPr>
            <a:fld id="{81D60167-4931-47E6-BA6A-407CBD079E47}" type="slidenum">
              <a:rPr sz="1235" spc="-4" dirty="0">
                <a:latin typeface="Arial"/>
                <a:cs typeface="Arial"/>
              </a:rPr>
              <a:pPr marL="33619">
                <a:lnSpc>
                  <a:spcPts val="1452"/>
                </a:lnSpc>
              </a:pPr>
              <a:t>9</a:t>
            </a:fld>
            <a:endParaRPr sz="1235">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9742-A876-4E42-865E-07C2119C6A5F}"/>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sp>
        <p:nvSpPr>
          <p:cNvPr id="3" name="Content Placeholder 2">
            <a:extLst>
              <a:ext uri="{FF2B5EF4-FFF2-40B4-BE49-F238E27FC236}">
                <a16:creationId xmlns:a16="http://schemas.microsoft.com/office/drawing/2014/main" id="{CFD9E4C4-3418-42DE-A832-53AA3ED070CF}"/>
              </a:ext>
            </a:extLst>
          </p:cNvPr>
          <p:cNvSpPr>
            <a:spLocks noGrp="1"/>
          </p:cNvSpPr>
          <p:nvPr>
            <p:ph idx="1"/>
          </p:nvPr>
        </p:nvSpPr>
        <p:spPr/>
        <p:txBody>
          <a:bodyPr>
            <a:normAutofit/>
          </a:bodyPr>
          <a:lstStyle/>
          <a:p>
            <a:pPr marL="0" indent="0">
              <a:buNone/>
            </a:pPr>
            <a:r>
              <a:rPr lang="en-IN" sz="1800" b="1" dirty="0"/>
              <a:t>Improvements</a:t>
            </a:r>
          </a:p>
          <a:p>
            <a:pPr marL="0" indent="0">
              <a:buNone/>
            </a:pPr>
            <a:r>
              <a:rPr lang="en-IN" sz="1800" b="1" dirty="0"/>
              <a:t>Domain</a:t>
            </a:r>
            <a:r>
              <a:rPr lang="en-IN" sz="1800" dirty="0"/>
              <a:t> </a:t>
            </a:r>
            <a:r>
              <a:rPr lang="en-IN" sz="1800" b="1" dirty="0"/>
              <a:t>Knowledge:</a:t>
            </a:r>
          </a:p>
          <a:p>
            <a:pPr marL="0" indent="0">
              <a:buNone/>
            </a:pPr>
            <a:r>
              <a:rPr lang="en-IN" sz="1800" dirty="0"/>
              <a:t>Domain knowledge specific to the current game can be help filter out unlikely moves or to produce rollouts that are more similar to the ones that would occur between human opponents. </a:t>
            </a:r>
          </a:p>
          <a:p>
            <a:pPr marL="0" indent="0">
              <a:buNone/>
            </a:pPr>
            <a:r>
              <a:rPr lang="en-IN" sz="1800" dirty="0"/>
              <a:t>This has the benefit of rollout results that will be more realistic than random simulations and that nodes will require fewer iterations to yield realistic reward values.</a:t>
            </a:r>
          </a:p>
        </p:txBody>
      </p:sp>
    </p:spTree>
    <p:extLst>
      <p:ext uri="{BB962C8B-B14F-4D97-AF65-F5344CB8AC3E}">
        <p14:creationId xmlns:p14="http://schemas.microsoft.com/office/powerpoint/2010/main" val="15530527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B7C6-9191-43B1-8E24-783574F2451B}"/>
              </a:ext>
            </a:extLst>
          </p:cNvPr>
          <p:cNvSpPr>
            <a:spLocks noGrp="1"/>
          </p:cNvSpPr>
          <p:nvPr>
            <p:ph type="title"/>
          </p:nvPr>
        </p:nvSpPr>
        <p:spPr/>
        <p:txBody>
          <a:bodyPr>
            <a:normAutofit/>
          </a:bodyPr>
          <a:lstStyle/>
          <a:p>
            <a:r>
              <a:rPr lang="en-IN" sz="2400" dirty="0">
                <a:ln w="0"/>
                <a:effectLst>
                  <a:outerShdw blurRad="38100" dist="19050" dir="2700000" algn="tl" rotWithShape="0">
                    <a:schemeClr val="dk1">
                      <a:alpha val="40000"/>
                    </a:schemeClr>
                  </a:outerShdw>
                </a:effectLst>
              </a:rPr>
              <a:t>MCTS</a:t>
            </a:r>
            <a:endParaRPr lang="en-US" sz="2400" dirty="0"/>
          </a:p>
        </p:txBody>
      </p:sp>
      <p:sp>
        <p:nvSpPr>
          <p:cNvPr id="3" name="Content Placeholder 2">
            <a:extLst>
              <a:ext uri="{FF2B5EF4-FFF2-40B4-BE49-F238E27FC236}">
                <a16:creationId xmlns:a16="http://schemas.microsoft.com/office/drawing/2014/main" id="{FED67EAC-64F2-4CC9-9632-074CFF44F30C}"/>
              </a:ext>
            </a:extLst>
          </p:cNvPr>
          <p:cNvSpPr>
            <a:spLocks noGrp="1"/>
          </p:cNvSpPr>
          <p:nvPr>
            <p:ph idx="1"/>
          </p:nvPr>
        </p:nvSpPr>
        <p:spPr/>
        <p:txBody>
          <a:bodyPr>
            <a:normAutofit/>
          </a:bodyPr>
          <a:lstStyle/>
          <a:p>
            <a:pPr marL="0" indent="0">
              <a:buNone/>
            </a:pPr>
            <a:r>
              <a:rPr lang="en-IN" sz="1800" b="1" dirty="0"/>
              <a:t>Domain Independent:</a:t>
            </a:r>
          </a:p>
          <a:p>
            <a:pPr marL="0" indent="0">
              <a:buNone/>
            </a:pPr>
            <a:r>
              <a:rPr lang="en-IN" sz="1800" dirty="0"/>
              <a:t>Domain independent enhancements do not tie the implementation to a particular domain, maintaining generality, and are hence the focus of most current work in the area.</a:t>
            </a:r>
            <a:endParaRPr lang="en-US" sz="1800" dirty="0"/>
          </a:p>
          <a:p>
            <a:pPr marL="0" indent="0">
              <a:buNone/>
            </a:pPr>
            <a:endParaRPr lang="en-US" sz="1800" dirty="0"/>
          </a:p>
        </p:txBody>
      </p:sp>
    </p:spTree>
    <p:extLst>
      <p:ext uri="{BB962C8B-B14F-4D97-AF65-F5344CB8AC3E}">
        <p14:creationId xmlns:p14="http://schemas.microsoft.com/office/powerpoint/2010/main" val="9996528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15245</TotalTime>
  <Words>5340</Words>
  <Application>Microsoft Office PowerPoint</Application>
  <PresentationFormat>On-screen Show (4:3)</PresentationFormat>
  <Paragraphs>599</Paragraphs>
  <Slides>91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91</vt:i4>
      </vt:variant>
    </vt:vector>
  </HeadingPairs>
  <TitlesOfParts>
    <vt:vector size="102" baseType="lpstr">
      <vt:lpstr>MS PGothic</vt:lpstr>
      <vt:lpstr>Arial</vt:lpstr>
      <vt:lpstr>Arial MT</vt:lpstr>
      <vt:lpstr>Calibri</vt:lpstr>
      <vt:lpstr>Calibri Light</vt:lpstr>
      <vt:lpstr>charter</vt:lpstr>
      <vt:lpstr>Segoe UI</vt:lpstr>
      <vt:lpstr>sohne</vt:lpstr>
      <vt:lpstr>Times New Roman</vt:lpstr>
      <vt:lpstr>Verdana</vt:lpstr>
      <vt:lpstr>Office Theme</vt:lpstr>
      <vt:lpstr>Searching Techniques</vt:lpstr>
      <vt:lpstr>Contents</vt:lpstr>
      <vt:lpstr>Uninformed Search Algorithms</vt:lpstr>
      <vt:lpstr>1. Breadth-first Search</vt:lpstr>
      <vt:lpstr>Breadth First Search</vt:lpstr>
      <vt:lpstr>PowerPoint Presentation</vt:lpstr>
      <vt:lpstr>PowerPoint Presentation</vt:lpstr>
      <vt:lpstr>PowerPoint Presentation</vt:lpstr>
      <vt:lpstr>PowerPoint Presentation</vt:lpstr>
      <vt:lpstr>PowerPoint Presentation</vt:lpstr>
      <vt:lpstr>Solved!!</vt:lpstr>
      <vt:lpstr>1. Breadth-first Search</vt:lpstr>
      <vt:lpstr>2. Depth-first Search</vt:lpstr>
      <vt:lpstr>PowerPoint Presentation</vt:lpstr>
      <vt:lpstr>2. Depth-first Search</vt:lpstr>
      <vt:lpstr>3. Depth-Limited Search</vt:lpstr>
      <vt:lpstr>Depth Limited Search Example</vt:lpstr>
      <vt:lpstr>3. Depth-Limited Search</vt:lpstr>
      <vt:lpstr>4. Uniform-cost Search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Uniform-cost Search Algorithm:</vt:lpstr>
      <vt:lpstr>Iterative Deepening Search</vt:lpstr>
      <vt:lpstr>Iterative Deepening Search</vt:lpstr>
      <vt:lpstr>Iterative Deepening Search</vt:lpstr>
      <vt:lpstr>Iterative Deepening Search</vt:lpstr>
      <vt:lpstr>Informed Search Algorithms</vt:lpstr>
      <vt:lpstr>Heuristics function</vt:lpstr>
      <vt:lpstr>Heuristic functions We can encode each notion of the “ merit” of a  state into a heuristic function, h(n).</vt:lpstr>
      <vt:lpstr>Heuristic Search</vt:lpstr>
      <vt:lpstr>Examples of Heuristics</vt:lpstr>
      <vt:lpstr>Examples of Heuristics</vt:lpstr>
      <vt:lpstr>Examples of Heuristics</vt:lpstr>
      <vt:lpstr>Pure Heuristic Search:</vt:lpstr>
      <vt:lpstr>Hill Climbing Algorithm</vt:lpstr>
      <vt:lpstr>Different regions:</vt:lpstr>
      <vt:lpstr>Types of Hill Climbing Algorithm:</vt:lpstr>
      <vt:lpstr>Algorithm:</vt:lpstr>
      <vt:lpstr>Hill climbing:</vt:lpstr>
      <vt:lpstr>Algorithm for Steepest-Ascent HC:</vt:lpstr>
      <vt:lpstr>Hill climbing:</vt:lpstr>
      <vt:lpstr>Hill Climbing:</vt:lpstr>
      <vt:lpstr>Hill Climbing:</vt:lpstr>
      <vt:lpstr>Hill Climbing:</vt:lpstr>
      <vt:lpstr>Best-first Search Algorithm:</vt:lpstr>
      <vt:lpstr>Example on Greedy B-FS</vt:lpstr>
      <vt:lpstr>Search…</vt:lpstr>
      <vt:lpstr>Best first search algorithm:</vt:lpstr>
      <vt:lpstr>Euclidean distance as h(s)</vt:lpstr>
      <vt:lpstr>Best first (greedy) search</vt:lpstr>
      <vt:lpstr>Best first (greedy) search</vt:lpstr>
      <vt:lpstr>Best First Search</vt:lpstr>
      <vt:lpstr>A* Search Algorithm:</vt:lpstr>
      <vt:lpstr>Example on A* search:</vt:lpstr>
      <vt:lpstr>Solution:</vt:lpstr>
      <vt:lpstr>Algorithm of A* search:</vt:lpstr>
      <vt:lpstr>A* search:</vt:lpstr>
      <vt:lpstr>8 puzzle using A*</vt:lpstr>
      <vt:lpstr>Game Tree Search</vt:lpstr>
      <vt:lpstr>Monte Carlo Tree Search in Reinforcement Learning</vt:lpstr>
      <vt:lpstr>Overview</vt:lpstr>
      <vt:lpstr>MCTS</vt:lpstr>
      <vt:lpstr>MCTS</vt:lpstr>
      <vt:lpstr>MCTS</vt:lpstr>
      <vt:lpstr>MCTS</vt:lpstr>
      <vt:lpstr>MCTS</vt:lpstr>
      <vt:lpstr>MCTS</vt:lpstr>
      <vt:lpstr>MCTS</vt:lpstr>
      <vt:lpstr>MCTS</vt:lpstr>
      <vt:lpstr>MCTS</vt:lpstr>
      <vt:lpstr>MCTS</vt:lpstr>
      <vt:lpstr>MCTS</vt:lpstr>
      <vt:lpstr>MCTS</vt:lpstr>
      <vt:lpstr>MCTS</vt:lpstr>
      <vt:lpstr>MCTS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Module-II</dc:title>
  <dc:creator>rajesh</dc:creator>
  <cp:lastModifiedBy>Avinash Shrivas</cp:lastModifiedBy>
  <cp:revision>313</cp:revision>
  <dcterms:created xsi:type="dcterms:W3CDTF">2020-06-08T17:59:47Z</dcterms:created>
  <dcterms:modified xsi:type="dcterms:W3CDTF">2021-07-09T05:33:25Z</dcterms:modified>
</cp:coreProperties>
</file>